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71"/>
  </p:handoutMasterIdLst>
  <p:sldIdLst>
    <p:sldId id="290" r:id="rId3"/>
    <p:sldId id="447" r:id="rId4"/>
    <p:sldId id="434" r:id="rId6"/>
    <p:sldId id="445" r:id="rId7"/>
    <p:sldId id="441" r:id="rId8"/>
    <p:sldId id="435" r:id="rId9"/>
    <p:sldId id="437" r:id="rId10"/>
    <p:sldId id="436" r:id="rId11"/>
    <p:sldId id="438" r:id="rId12"/>
    <p:sldId id="439" r:id="rId13"/>
    <p:sldId id="449" r:id="rId14"/>
    <p:sldId id="476" r:id="rId15"/>
    <p:sldId id="511" r:id="rId16"/>
    <p:sldId id="513" r:id="rId17"/>
    <p:sldId id="483" r:id="rId18"/>
    <p:sldId id="484" r:id="rId19"/>
    <p:sldId id="485" r:id="rId20"/>
    <p:sldId id="597" r:id="rId21"/>
    <p:sldId id="509" r:id="rId22"/>
    <p:sldId id="510" r:id="rId23"/>
    <p:sldId id="487" r:id="rId24"/>
    <p:sldId id="500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8" r:id="rId33"/>
    <p:sldId id="499" r:id="rId34"/>
    <p:sldId id="451" r:id="rId35"/>
    <p:sldId id="453" r:id="rId36"/>
    <p:sldId id="514" r:id="rId37"/>
    <p:sldId id="450" r:id="rId38"/>
    <p:sldId id="443" r:id="rId39"/>
    <p:sldId id="515" r:id="rId40"/>
    <p:sldId id="459" r:id="rId41"/>
    <p:sldId id="458" r:id="rId42"/>
    <p:sldId id="457" r:id="rId43"/>
    <p:sldId id="455" r:id="rId44"/>
    <p:sldId id="456" r:id="rId45"/>
    <p:sldId id="460" r:id="rId46"/>
    <p:sldId id="523" r:id="rId47"/>
    <p:sldId id="516" r:id="rId48"/>
    <p:sldId id="461" r:id="rId49"/>
    <p:sldId id="467" r:id="rId50"/>
    <p:sldId id="468" r:id="rId51"/>
    <p:sldId id="466" r:id="rId52"/>
    <p:sldId id="462" r:id="rId53"/>
    <p:sldId id="463" r:id="rId54"/>
    <p:sldId id="426" r:id="rId55"/>
    <p:sldId id="517" r:id="rId56"/>
    <p:sldId id="518" r:id="rId57"/>
    <p:sldId id="519" r:id="rId58"/>
    <p:sldId id="520" r:id="rId59"/>
    <p:sldId id="521" r:id="rId60"/>
    <p:sldId id="522" r:id="rId61"/>
    <p:sldId id="524" r:id="rId62"/>
    <p:sldId id="526" r:id="rId63"/>
    <p:sldId id="525" r:id="rId64"/>
    <p:sldId id="527" r:id="rId65"/>
    <p:sldId id="529" r:id="rId66"/>
    <p:sldId id="530" r:id="rId67"/>
    <p:sldId id="531" r:id="rId68"/>
    <p:sldId id="532" r:id="rId69"/>
    <p:sldId id="646" r:id="rId70"/>
  </p:sldIdLst>
  <p:sldSz cx="9144000" cy="6858000" type="screen4x3"/>
  <p:notesSz cx="7099300" cy="10234295"/>
  <p:custDataLst>
    <p:tags r:id="rId7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B2EA"/>
    <a:srgbClr val="51EE12"/>
    <a:srgbClr val="8E6C00"/>
    <a:srgbClr val="00823B"/>
    <a:srgbClr val="1ED9E2"/>
    <a:srgbClr val="684F00"/>
    <a:srgbClr val="D9E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9827"/>
  </p:normalViewPr>
  <p:slideViewPr>
    <p:cSldViewPr showGuides="1">
      <p:cViewPr varScale="1">
        <p:scale>
          <a:sx n="59" d="100"/>
          <a:sy n="59" d="100"/>
        </p:scale>
        <p:origin x="1496" y="52"/>
      </p:cViewPr>
      <p:guideLst>
        <p:guide orient="horz" pos="2166"/>
        <p:guide pos="2880"/>
      </p:guideLst>
    </p:cSldViewPr>
  </p:slideViewPr>
  <p:outlineViewPr>
    <p:cViewPr>
      <p:scale>
        <a:sx n="33" d="100"/>
        <a:sy n="33" d="100"/>
      </p:scale>
      <p:origin x="0" y="1578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gs" Target="tags/tag1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81225"/>
            <a:ext cx="3184606" cy="5747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81225"/>
            <a:ext cx="3184606" cy="5747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/>
          <a:p>
            <a:pPr lvl="0" algn="r" eaLnBrk="1" hangingPunct="1"/>
            <a:fld id="{9A0DB2DC-4C9A-4742-B13C-FB6460FD3503}" type="slidenum">
              <a:rPr lang="zh-CN" altLang="en-US" sz="1300" dirty="0"/>
            </a:fld>
            <a:endParaRPr lang="zh-CN" altLang="en-US" sz="13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/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 defTabSz="914400" eaLnBrk="1" latinLnBrk="0" hangingPunct="1">
              <a:lnSpc>
                <a:spcPct val="90000"/>
              </a:lnSpc>
              <a:spcBef>
                <a:spcPts val="0"/>
              </a:spcBef>
              <a:tabLst>
                <a:tab pos="1527175" algn="l"/>
              </a:tabLst>
            </a:pP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dirty="0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en-US" altLang="zh-CN" sz="1300" dirty="0"/>
            </a:fld>
            <a:endParaRPr lang="en-US" altLang="zh-CN" sz="1300" dirty="0"/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xfrm>
            <a:off x="946150" y="4859338"/>
            <a:ext cx="5207000" cy="4606925"/>
          </a:xfrm>
          <a:noFill/>
          <a:ln>
            <a:noFill/>
          </a:ln>
        </p:spPr>
        <p:txBody>
          <a:bodyPr wrap="square" lIns="99048" tIns="49524" rIns="99048" bIns="49524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_1"/>
          <p:cNvPicPr>
            <a:picLocks noChangeAspect="1"/>
          </p:cNvPicPr>
          <p:nvPr userDrawn="1"/>
        </p:nvPicPr>
        <p:blipFill>
          <a:blip r:embed="rId2"/>
          <a:srcRect l="2174"/>
          <a:stretch>
            <a:fillRect/>
          </a:stretch>
        </p:blipFill>
        <p:spPr>
          <a:xfrm>
            <a:off x="0" y="1549400"/>
            <a:ext cx="9144000" cy="530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22"/>
          <p:cNvSpPr>
            <a:spLocks noChangeArrowheads="1"/>
          </p:cNvSpPr>
          <p:nvPr/>
        </p:nvSpPr>
        <p:spPr bwMode="gray">
          <a:xfrm>
            <a:off x="0" y="2057400"/>
            <a:ext cx="9144000" cy="13716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75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13" y="5864225"/>
            <a:ext cx="1255712" cy="83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3025" y="4273550"/>
            <a:ext cx="1249363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61125" y="5126038"/>
            <a:ext cx="124460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3025" y="5864225"/>
            <a:ext cx="1249363" cy="81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9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6850" y="5864225"/>
            <a:ext cx="1231900" cy="81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0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93025" y="5126038"/>
            <a:ext cx="123825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1" name="Picture 10" descr="uestc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52400"/>
            <a:ext cx="1430338" cy="142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895600" y="762000"/>
            <a:ext cx="43434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7183" name="矩形 39"/>
          <p:cNvPicPr/>
          <p:nvPr userDrawn="1"/>
        </p:nvPicPr>
        <p:blipFill>
          <a:blip r:embed="rId10"/>
          <a:stretch>
            <a:fillRect/>
          </a:stretch>
        </p:blipFill>
        <p:spPr>
          <a:xfrm>
            <a:off x="3657600" y="228600"/>
            <a:ext cx="48768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Line 26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副标题 2"/>
          <p:cNvSpPr txBox="1"/>
          <p:nvPr/>
        </p:nvSpPr>
        <p:spPr bwMode="auto">
          <a:xfrm>
            <a:off x="381000" y="4381500"/>
            <a:ext cx="4229100" cy="2019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通信与信息工程学院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无线通信与嵌入式系统实验室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阎   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E-mail: yanboyu@uestc.edu.cn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  TELE： 028-61831107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7170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0" y="2209800"/>
            <a:ext cx="9144000" cy="1066800"/>
          </a:xfrm>
        </p:spPr>
        <p:txBody>
          <a:bodyPr/>
          <a:lstStyle>
            <a:lvl1pPr algn="ctr">
              <a:buNone/>
              <a:defRPr sz="6000" b="0">
                <a:solidFill>
                  <a:schemeClr val="accent3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05CDE5-3681-4C54-A0BB-8201385B4C4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-50165" y="2270760"/>
            <a:ext cx="382905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重庆理工大学通信工程</a:t>
            </a:r>
            <a:endParaRPr lang="zh-CN" altLang="en-US" i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05CDE5-3681-4C54-A0BB-8201385B4C4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50165" y="2270760"/>
            <a:ext cx="382905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重庆理工大学通信工程</a:t>
            </a:r>
            <a:endParaRPr lang="zh-CN" altLang="en-US" i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805862" cy="642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42875" y="1000125"/>
            <a:ext cx="4362450" cy="55006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725" y="1000125"/>
            <a:ext cx="4362450" cy="55006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9D06A5-53CE-48E2-9E6C-DB6F3331AF6F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DBF6CF-9E97-402E-8820-A352BAF93C1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05CDE5-3681-4C54-A0BB-8201385B4C4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51" name="Group 31"/>
          <p:cNvGrpSpPr/>
          <p:nvPr userDrawn="1"/>
        </p:nvGrpSpPr>
        <p:grpSpPr>
          <a:xfrm rot="10800000">
            <a:off x="8686800" y="76200"/>
            <a:ext cx="422275" cy="424815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/>
          </p:nvSpPr>
          <p:spPr bwMode="gray">
            <a:xfrm rot="-5400000">
              <a:off x="5221" y="648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gray">
            <a:xfrm rot="-5400000">
              <a:off x="5596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gray">
            <a:xfrm rot="-5400000">
              <a:off x="5227" y="863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gray">
            <a:xfrm rot="-5400000">
              <a:off x="5236" y="1060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96838" y="0"/>
            <a:ext cx="207963" cy="6858000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165100" cy="6884988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288925" y="0"/>
            <a:ext cx="92075" cy="6865938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>
            <a:off x="228600" y="0"/>
            <a:ext cx="114300" cy="687228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7F7F7F"/>
                </a:solidFill>
                <a:latin typeface="Comic Sans MS" panose="030F0702030302020204" pitchFamily="66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27" name="页脚占位符 2"/>
          <p:cNvSpPr>
            <a:spLocks noGrp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50165" y="2270760"/>
            <a:ext cx="382905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重庆理工大学通信工程</a:t>
            </a:r>
            <a:endParaRPr lang="zh-CN" altLang="en-US" i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3600" b="1" kern="1200" dirty="0">
          <a:ln w="6350">
            <a:noFill/>
          </a:ln>
          <a:solidFill>
            <a:srgbClr val="00206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buAutoNum type="ea1JpnChsDbPeriod"/>
        <a:defRPr sz="2800" b="1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Comic Sans MS" panose="030F0702030302020204" pitchFamily="66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Comic Sans MS" panose="030F0702030302020204" pitchFamily="66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slide" Target="slide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slide" Target="slide21.xml"/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.bin"/><Relationship Id="rId6" Type="http://schemas.openxmlformats.org/officeDocument/2006/relationships/slide" Target="slide31.xml"/><Relationship Id="rId5" Type="http://schemas.openxmlformats.org/officeDocument/2006/relationships/slide" Target="slide46.xml"/><Relationship Id="rId4" Type="http://schemas.openxmlformats.org/officeDocument/2006/relationships/slide" Target="slide25.xml"/><Relationship Id="rId3" Type="http://schemas.openxmlformats.org/officeDocument/2006/relationships/slide" Target="slide24.xml"/><Relationship Id="rId2" Type="http://schemas.openxmlformats.org/officeDocument/2006/relationships/slide" Target="slide23.xml"/><Relationship Id="rId11" Type="http://schemas.openxmlformats.org/officeDocument/2006/relationships/notesSlide" Target="../notesSlides/notesSlide19.xml"/><Relationship Id="rId10" Type="http://schemas.openxmlformats.org/officeDocument/2006/relationships/vmlDrawing" Target="../drawings/vmlDrawing2.vml"/><Relationship Id="rId1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slide" Target="slide21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9.xml"/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slide" Target="slide2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slide" Target="slide2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slide" Target="slide25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slide" Target="slide1.xml"/><Relationship Id="rId2" Type="http://schemas.openxmlformats.org/officeDocument/2006/relationships/slide" Target="slide46.xml"/><Relationship Id="rId1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slide" Target="slide44.xml"/><Relationship Id="rId1" Type="http://schemas.openxmlformats.org/officeDocument/2006/relationships/slide" Target="slide4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slide" Target="slide1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slide" Target="slide36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slide" Target="slide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0" Type="http://schemas.openxmlformats.org/officeDocument/2006/relationships/notesSlide" Target="../notesSlides/notesSlide48.xml"/><Relationship Id="rId1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72.png"/><Relationship Id="rId3" Type="http://schemas.openxmlformats.org/officeDocument/2006/relationships/slide" Target="slide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73.png"/><Relationship Id="rId3" Type="http://schemas.openxmlformats.org/officeDocument/2006/relationships/slide" Target="slide58.xml"/><Relationship Id="rId2" Type="http://schemas.openxmlformats.org/officeDocument/2006/relationships/slide" Target="slide57.xml"/><Relationship Id="rId1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wmf"/><Relationship Id="rId1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slide" Target="slide55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4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slide" Target="slide55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5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" Target="slide36.xml"/><Relationship Id="rId8" Type="http://schemas.openxmlformats.org/officeDocument/2006/relationships/slide" Target="slide35.xml"/><Relationship Id="rId7" Type="http://schemas.openxmlformats.org/officeDocument/2006/relationships/slide" Target="slide5.xml"/><Relationship Id="rId6" Type="http://schemas.openxmlformats.org/officeDocument/2006/relationships/slide" Target="slide32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3" Type="http://schemas.openxmlformats.org/officeDocument/2006/relationships/slide" Target="slide9.xml"/><Relationship Id="rId2" Type="http://schemas.openxmlformats.org/officeDocument/2006/relationships/slide" Target="slide6.xml"/><Relationship Id="rId16" Type="http://schemas.openxmlformats.org/officeDocument/2006/relationships/slideLayout" Target="../slideLayouts/slideLayout2.xml"/><Relationship Id="rId15" Type="http://schemas.openxmlformats.org/officeDocument/2006/relationships/slide" Target="slide55.xml"/><Relationship Id="rId14" Type="http://schemas.openxmlformats.org/officeDocument/2006/relationships/slide" Target="slide54.xml"/><Relationship Id="rId13" Type="http://schemas.openxmlformats.org/officeDocument/2006/relationships/slide" Target="slide53.xml"/><Relationship Id="rId12" Type="http://schemas.openxmlformats.org/officeDocument/2006/relationships/slide" Target="slide52.xml"/><Relationship Id="rId11" Type="http://schemas.openxmlformats.org/officeDocument/2006/relationships/slide" Target="slide63.xml"/><Relationship Id="rId10" Type="http://schemas.openxmlformats.org/officeDocument/2006/relationships/slide" Target="slide59.xml"/><Relationship Id="rId1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304800" y="672465"/>
            <a:ext cx="8686800" cy="685800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spcBef>
                <a:spcPts val="1200"/>
              </a:spcBef>
            </a:pPr>
            <a:r>
              <a:rPr lang="zh-CN" altLang="en-US" sz="4000" dirty="0">
                <a:latin typeface="Comic Sans MS" panose="030F0702030302020204" pitchFamily="66" charset="0"/>
              </a:rPr>
              <a:t>第三章 微处理器体系结构及关键技术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838200" y="1905000"/>
            <a:ext cx="8001000" cy="3535045"/>
          </a:xfrm>
        </p:spPr>
        <p:txBody>
          <a:bodyPr vert="horz" wrap="square" lIns="0" tIns="0" rIns="0" bIns="0" anchor="t"/>
          <a:lstStyle/>
          <a:p>
            <a:pPr marL="548005" indent="-41148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2"/>
              </a:buClr>
              <a:buNone/>
            </a:pP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3.1  微处理器体系结构及功能模块简介</a:t>
            </a:r>
            <a:endParaRPr lang="zh-CN" altLang="zh-CN" sz="32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3.2  </a:t>
            </a: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  <a:sym typeface="+mn-ea"/>
              </a:rPr>
              <a:t>处理器设计</a:t>
            </a: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	</a:t>
            </a:r>
            <a:endParaRPr lang="zh-CN" altLang="zh-CN" sz="32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3.3  指令流水线技术</a:t>
            </a:r>
            <a:endParaRPr lang="zh-CN" altLang="en-US" sz="32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3.4  </a:t>
            </a:r>
            <a:r>
              <a:rPr lang="zh-CN" altLang="en-US" sz="3200" dirty="0">
                <a:solidFill>
                  <a:srgbClr val="0000FF"/>
                </a:solidFill>
                <a:ea typeface="华文细黑" panose="02010600040101010101" pitchFamily="2" charset="-122"/>
                <a:sym typeface="+mn-ea"/>
              </a:rPr>
              <a:t>典型微处理体系结构简介</a:t>
            </a:r>
            <a:endParaRPr lang="zh-CN" altLang="en-US" sz="3200" dirty="0">
              <a:solidFill>
                <a:srgbClr val="0000FF"/>
              </a:solidFill>
              <a:ea typeface="华文细黑" panose="02010600040101010101" pitchFamily="2" charset="-122"/>
              <a:sym typeface="+mn-ea"/>
            </a:endParaRPr>
          </a:p>
          <a:p>
            <a:pPr marL="548005" indent="-41148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None/>
            </a:pPr>
            <a:r>
              <a:rPr lang="zh-CN" altLang="zh-CN" sz="3200" dirty="0">
                <a:solidFill>
                  <a:srgbClr val="0000FF"/>
                </a:solidFill>
                <a:ea typeface="华文细黑" panose="02010600040101010101" pitchFamily="2" charset="-122"/>
              </a:rPr>
              <a:t>3.5  </a:t>
            </a:r>
            <a:r>
              <a:rPr lang="zh-CN" altLang="en-US" sz="3200" dirty="0">
                <a:solidFill>
                  <a:srgbClr val="0000FF"/>
                </a:solidFill>
                <a:ea typeface="华文细黑" panose="02010600040101010101" pitchFamily="2" charset="-122"/>
                <a:sym typeface="+mn-ea"/>
              </a:rPr>
              <a:t>先进的微处理器技术</a:t>
            </a:r>
            <a:endParaRPr lang="zh-CN" altLang="zh-CN" sz="3200" dirty="0">
              <a:solidFill>
                <a:srgbClr val="0000FF"/>
              </a:solidFill>
              <a:ea typeface="华文细黑" panose="02010600040101010101" pitchFamily="2" charset="-122"/>
              <a:hlinkClick r:id="rId1" action="ppaction://hlinksldjump"/>
            </a:endParaRPr>
          </a:p>
        </p:txBody>
      </p:sp>
      <p:sp>
        <p:nvSpPr>
          <p:cNvPr id="10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3T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14400"/>
            <a:ext cx="858520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CPU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与内存储器的接口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66800" y="2971800"/>
            <a:ext cx="3352800" cy="8382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43200" y="2286000"/>
            <a:ext cx="1676400" cy="6858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4800600"/>
            <a:ext cx="8229600" cy="2057400"/>
          </a:xfrm>
          <a:prstGeom prst="rect">
            <a:avLst/>
          </a:prstGeom>
          <a:noFill/>
        </p:spPr>
        <p:txBody>
          <a:bodyPr/>
          <a:lstStyle/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1.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对外形成</a:t>
            </a:r>
            <a:r>
              <a:rPr kumimoji="0" lang="zh-CN" altLang="en-US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三总线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形式；</a:t>
            </a:r>
            <a:endParaRPr kumimoji="0" lang="en-US" altLang="zh-CN" sz="28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  <a:p>
            <a:pPr marL="532130" marR="0" indent="-53213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2.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寄存器</a:t>
            </a:r>
            <a:r>
              <a:rPr kumimoji="0" lang="en-US" altLang="zh-CN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MAR</a:t>
            </a:r>
            <a:r>
              <a:rPr kumimoji="0" lang="zh-CN" altLang="zh-CN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和</a:t>
            </a:r>
            <a:r>
              <a:rPr kumimoji="0" lang="en-US" altLang="zh-CN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MDR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简化了</a:t>
            </a: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CPU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与主存之间的传送通路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，使其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容易控制</a:t>
            </a: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;</a:t>
            </a:r>
            <a:endParaRPr kumimoji="0" lang="en-US" altLang="zh-CN" sz="28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3.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寄存器</a:t>
            </a: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MAR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和</a:t>
            </a: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MDR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对用户</a:t>
            </a:r>
            <a:r>
              <a:rPr kumimoji="0" lang="zh-CN" altLang="zh-CN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透明</a:t>
            </a:r>
            <a:r>
              <a:rPr kumimoji="0" lang="en-US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,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即</a:t>
            </a:r>
            <a:r>
              <a:rPr kumimoji="0" lang="zh-CN" altLang="zh-CN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不能编程访问</a:t>
            </a:r>
            <a:r>
              <a:rPr kumimoji="0" lang="zh-CN" altLang="en-US" sz="28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；</a:t>
            </a:r>
            <a:endParaRPr kumimoji="0" lang="zh-CN" altLang="en-US" sz="28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66800" y="1295400"/>
            <a:ext cx="3276600" cy="10668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build="p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C">
                  <a:alpha val="100000"/>
                </a:srgbClr>
              </a:clrFrom>
              <a:clrTo>
                <a:srgbClr val="FEFEFC">
                  <a:alpha val="100000"/>
                  <a:alpha val="0"/>
                </a:srgbClr>
              </a:clrTo>
            </a:clrChange>
            <a:lum contrast="18000"/>
          </a:blip>
          <a:stretch>
            <a:fillRect/>
          </a:stretch>
        </p:blipFill>
        <p:spPr>
          <a:xfrm>
            <a:off x="4191000" y="-8890"/>
            <a:ext cx="4904740" cy="3195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2885440" cy="135636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微处理器的</a:t>
            </a:r>
            <a:b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</a:b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总体结构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2209800"/>
            <a:ext cx="8686800" cy="4419600"/>
          </a:xfrm>
        </p:spPr>
        <p:txBody>
          <a:bodyPr vert="horz" wrap="square" lIns="0" tIns="0" rIns="0" bIns="0" anchor="t"/>
          <a:lstStyle/>
          <a:p>
            <a:pPr marL="136525" indent="0" eaLnBrk="1" hangingPunct="1">
              <a:spcBef>
                <a:spcPts val="1200"/>
              </a:spcBef>
              <a:buClr>
                <a:schemeClr val="accent2"/>
              </a:buClr>
              <a:buNone/>
            </a:pP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数据通道</a:t>
            </a:r>
            <a:endParaRPr lang="zh-CN" altLang="en-US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179705" lvl="1" indent="4445">
              <a:buFont typeface="Comic Sans MS" panose="030F0702030302020204" pitchFamily="66" charset="0"/>
              <a:buAutoNum type="arabicPeriod"/>
            </a:pPr>
            <a:r>
              <a:rPr lang="zh-CN" altLang="en-US" sz="2400" dirty="0">
                <a:ea typeface="华文宋体" panose="02010600040101010101" pitchFamily="2" charset="-122"/>
              </a:rPr>
              <a:t>组成：</a:t>
            </a:r>
            <a:r>
              <a:rPr lang="en-US" altLang="zh-CN" sz="2000" dirty="0">
                <a:ea typeface="华文细黑" panose="02010600040101010101" pitchFamily="2" charset="-122"/>
              </a:rPr>
              <a:t>ALU+</a:t>
            </a:r>
            <a:r>
              <a:rPr lang="zh-CN" altLang="en-US" sz="2000" dirty="0">
                <a:ea typeface="华文细黑" panose="02010600040101010101" pitchFamily="2" charset="-122"/>
              </a:rPr>
              <a:t>寄存器</a:t>
            </a:r>
            <a:r>
              <a:rPr lang="en-US" altLang="zh-CN" sz="2000" dirty="0">
                <a:ea typeface="华文细黑" panose="02010600040101010101" pitchFamily="2" charset="-122"/>
              </a:rPr>
              <a:t>+</a:t>
            </a:r>
            <a:r>
              <a:rPr lang="zh-CN" altLang="en-US" sz="2000" dirty="0">
                <a:ea typeface="华文细黑" panose="02010600040101010101" pitchFamily="2" charset="-122"/>
              </a:rPr>
              <a:t>内部总线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179705" lvl="1" indent="4445">
              <a:buFont typeface="Comic Sans MS" panose="030F0702030302020204" pitchFamily="66" charset="0"/>
              <a:buAutoNum type="arabicPeriod"/>
            </a:pPr>
            <a:r>
              <a:rPr lang="zh-CN" altLang="en-US" sz="2400" dirty="0">
                <a:ea typeface="华文宋体" panose="02010600040101010101" pitchFamily="2" charset="-122"/>
              </a:rPr>
              <a:t>功能：</a:t>
            </a:r>
            <a:r>
              <a:rPr lang="zh-CN" altLang="en-US" sz="2000" dirty="0">
                <a:ea typeface="华文细黑" panose="02010600040101010101" pitchFamily="2" charset="-122"/>
              </a:rPr>
              <a:t>基本的二进制算术、逻辑及移位运算；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179705" lvl="1" indent="4445">
              <a:buClr>
                <a:schemeClr val="bg1"/>
              </a:buClr>
              <a:buNone/>
            </a:pPr>
            <a:r>
              <a:rPr lang="zh-CN" altLang="en-US" sz="2000" dirty="0">
                <a:ea typeface="华文细黑" panose="02010600040101010101" pitchFamily="2" charset="-122"/>
              </a:rPr>
              <a:t>           根据运算结果设置状态标志（进</a:t>
            </a:r>
            <a:r>
              <a:rPr lang="en-US" altLang="zh-CN" sz="2000" dirty="0">
                <a:ea typeface="华文细黑" panose="02010600040101010101" pitchFamily="2" charset="-122"/>
              </a:rPr>
              <a:t>/</a:t>
            </a:r>
            <a:r>
              <a:rPr lang="zh-CN" altLang="en-US" sz="2000" dirty="0">
                <a:ea typeface="华文细黑" panose="02010600040101010101" pitchFamily="2" charset="-122"/>
              </a:rPr>
              <a:t>借位、溢出等）； 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179705" lvl="1" indent="4445">
              <a:buFont typeface="Comic Sans MS" panose="030F0702030302020204" pitchFamily="66" charset="0"/>
              <a:buAutoNum type="arabicPeriod" startAt="3"/>
            </a:pPr>
            <a:r>
              <a:rPr lang="zh-CN" altLang="en-US" sz="2600" dirty="0">
                <a:ea typeface="华文宋体" panose="02010600040101010101" pitchFamily="2" charset="-122"/>
              </a:rPr>
              <a:t>特性：</a:t>
            </a:r>
            <a:endParaRPr lang="zh-CN" altLang="en-US" sz="2600" dirty="0">
              <a:ea typeface="华文宋体" panose="02010600040101010101" pitchFamily="2" charset="-122"/>
            </a:endParaRPr>
          </a:p>
          <a:p>
            <a:pPr marL="363855" lvl="2" indent="3556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ea typeface="华文宋体" panose="02010600040101010101" pitchFamily="2" charset="-122"/>
              </a:rPr>
              <a:t>数据通路宽度</a:t>
            </a:r>
            <a:r>
              <a:rPr lang="zh-CN" altLang="en-US" sz="2000" dirty="0">
                <a:ea typeface="华文宋体" panose="02010600040101010101" pitchFamily="2" charset="-122"/>
              </a:rPr>
              <a:t>：</a:t>
            </a:r>
            <a:r>
              <a:rPr lang="zh-CN" altLang="en-US" sz="2000" dirty="0">
                <a:ea typeface="华文细黑" panose="02010600040101010101" pitchFamily="2" charset="-122"/>
              </a:rPr>
              <a:t>即字长，</a:t>
            </a:r>
            <a:r>
              <a:rPr lang="en-US" altLang="zh-CN" sz="2000" dirty="0">
                <a:ea typeface="华文细黑" panose="02010600040101010101" pitchFamily="2" charset="-122"/>
              </a:rPr>
              <a:t>CPU</a:t>
            </a:r>
            <a:r>
              <a:rPr lang="zh-CN" altLang="en-US" sz="2000" dirty="0">
                <a:ea typeface="华文细黑" panose="02010600040101010101" pitchFamily="2" charset="-122"/>
              </a:rPr>
              <a:t>单次传送和处理数据的能力。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363855" lvl="2" indent="3556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ea typeface="华文宋体" panose="02010600040101010101" pitchFamily="2" charset="-122"/>
              </a:rPr>
              <a:t>数据通路周期</a:t>
            </a:r>
            <a:r>
              <a:rPr lang="zh-CN" altLang="en-US" sz="2000" dirty="0">
                <a:ea typeface="华文宋体" panose="02010600040101010101" pitchFamily="2" charset="-122"/>
              </a:rPr>
              <a:t>：</a:t>
            </a:r>
            <a:r>
              <a:rPr lang="en-US" altLang="zh-CN" sz="2000" dirty="0">
                <a:ea typeface="华文细黑" panose="02010600040101010101" pitchFamily="2" charset="-122"/>
              </a:rPr>
              <a:t>ALU</a:t>
            </a:r>
            <a:r>
              <a:rPr lang="zh-CN" altLang="en-US" sz="2000" dirty="0">
                <a:ea typeface="华文细黑" panose="02010600040101010101" pitchFamily="2" charset="-122"/>
              </a:rPr>
              <a:t>运算并将保存结果的过程。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136525" indent="0" eaLnBrk="1" hangingPunct="1">
              <a:spcBef>
                <a:spcPts val="1200"/>
              </a:spcBef>
              <a:buClr>
                <a:schemeClr val="accent2"/>
              </a:buClr>
              <a:buNone/>
            </a:pP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控制单元（控制器）</a:t>
            </a:r>
            <a:endParaRPr lang="zh-CN" altLang="en-US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179705" lvl="1" indent="4445">
              <a:buFont typeface="Corbel" panose="020B0503020204020204" pitchFamily="34" charset="0"/>
              <a:buAutoNum type="arabicPeriod"/>
            </a:pPr>
            <a:r>
              <a:rPr lang="zh-CN" altLang="en-US" sz="2400" dirty="0">
                <a:ea typeface="华文宋体" panose="02010600040101010101" pitchFamily="2" charset="-122"/>
              </a:rPr>
              <a:t>时序控制部件：</a:t>
            </a:r>
            <a:r>
              <a:rPr lang="zh-CN" altLang="en-US" sz="2000" dirty="0">
                <a:ea typeface="华文细黑" panose="02010600040101010101" pitchFamily="2" charset="-122"/>
              </a:rPr>
              <a:t>指令周期、工作周期、时钟周期</a:t>
            </a:r>
            <a:r>
              <a:rPr lang="en-US" altLang="zh-CN" sz="2000" dirty="0">
                <a:ea typeface="华文细黑" panose="02010600040101010101" pitchFamily="2" charset="-122"/>
              </a:rPr>
              <a:t>(</a:t>
            </a:r>
            <a:r>
              <a:rPr lang="zh-CN" altLang="en-US" sz="2000" dirty="0">
                <a:ea typeface="华文细黑" panose="02010600040101010101" pitchFamily="2" charset="-122"/>
              </a:rPr>
              <a:t>工作脉冲</a:t>
            </a:r>
            <a:r>
              <a:rPr lang="en-US" altLang="zh-CN" sz="2000" dirty="0">
                <a:ea typeface="华文细黑" panose="02010600040101010101" pitchFamily="2" charset="-122"/>
              </a:rPr>
              <a:t>)</a:t>
            </a:r>
            <a:endParaRPr lang="zh-CN" altLang="en-US" sz="2000" dirty="0">
              <a:ea typeface="华文细黑" panose="02010600040101010101" pitchFamily="2" charset="-122"/>
            </a:endParaRPr>
          </a:p>
          <a:p>
            <a:pPr marL="179705" lvl="1" indent="4445">
              <a:buFont typeface="Comic Sans MS" panose="030F0702030302020204" pitchFamily="66" charset="0"/>
              <a:buAutoNum type="arabicPeriod"/>
            </a:pPr>
            <a:r>
              <a:rPr lang="zh-CN" altLang="en-US" sz="2400" dirty="0">
                <a:ea typeface="华文宋体" panose="02010600040101010101" pitchFamily="2" charset="-122"/>
              </a:rPr>
              <a:t>指令译码逻辑：</a:t>
            </a:r>
            <a:r>
              <a:rPr lang="zh-CN" altLang="en-US" sz="2000" dirty="0">
                <a:solidFill>
                  <a:srgbClr val="FF0000"/>
                </a:solidFill>
                <a:ea typeface="华文细黑" panose="02010600040101010101" pitchFamily="2" charset="-122"/>
              </a:rPr>
              <a:t>微程序（</a:t>
            </a:r>
            <a:r>
              <a:rPr lang="en-US" altLang="zh-CN" sz="2000" dirty="0">
                <a:solidFill>
                  <a:srgbClr val="FF0000"/>
                </a:solidFill>
                <a:ea typeface="华文细黑" panose="02010600040101010101" pitchFamily="2" charset="-122"/>
              </a:rPr>
              <a:t>CISC </a:t>
            </a:r>
            <a:r>
              <a:rPr lang="zh-CN" altLang="en-US" sz="2000" dirty="0">
                <a:solidFill>
                  <a:srgbClr val="FF0000"/>
                </a:solidFill>
                <a:ea typeface="华文细黑" panose="02010600040101010101" pitchFamily="2" charset="-122"/>
              </a:rPr>
              <a:t>）、硬连逻辑（</a:t>
            </a:r>
            <a:r>
              <a:rPr lang="en-US" altLang="zh-CN" sz="2000" dirty="0">
                <a:solidFill>
                  <a:srgbClr val="FF0000"/>
                </a:solidFill>
                <a:ea typeface="华文细黑" panose="02010600040101010101" pitchFamily="2" charset="-122"/>
              </a:rPr>
              <a:t>RISC </a:t>
            </a:r>
            <a:r>
              <a:rPr lang="zh-CN" altLang="en-US" sz="2000" dirty="0">
                <a:solidFill>
                  <a:srgbClr val="FF0000"/>
                </a:solidFill>
                <a:ea typeface="华文细黑" panose="02010600040101010101" pitchFamily="2" charset="-122"/>
              </a:rPr>
              <a:t>） </a:t>
            </a:r>
            <a:r>
              <a:rPr lang="zh-CN" altLang="en-US" sz="2000" dirty="0">
                <a:ea typeface="华文细黑" panose="02010600040101010101" pitchFamily="2" charset="-122"/>
              </a:rPr>
              <a:t>、</a:t>
            </a:r>
            <a:r>
              <a:rPr lang="en-US" altLang="zh-CN" sz="2000" dirty="0">
                <a:ea typeface="华文细黑" panose="02010600040101010101" pitchFamily="2" charset="-122"/>
              </a:rPr>
              <a:t>……</a:t>
            </a:r>
            <a:endParaRPr lang="zh-CN" altLang="en-US" sz="2400" dirty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3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867400"/>
          </a:xfrm>
        </p:spPr>
        <p:txBody>
          <a:bodyPr vert="horz" wrap="square" lIns="0" tIns="0" rIns="0" bIns="0" anchor="t"/>
          <a:lstStyle/>
          <a:p>
            <a:pPr marL="0" indent="535305" defTabSz="0" eaLnBrk="1" hangingPunct="1">
              <a:spcBef>
                <a:spcPct val="0"/>
              </a:spcBef>
              <a:buFont typeface="隶书" panose="02010509060101010101" pitchFamily="49" charset="-122"/>
              <a:buNone/>
              <a:tabLst>
                <a:tab pos="1527175" algn="l"/>
              </a:tabLst>
            </a:pPr>
            <a:r>
              <a:rPr lang="en-US" altLang="zh-CN" sz="2400" dirty="0"/>
              <a:t>   </a:t>
            </a:r>
            <a:r>
              <a:rPr lang="zh-CN" altLang="en-US" sz="2400" dirty="0"/>
              <a:t>指令集结构</a:t>
            </a:r>
            <a:r>
              <a:rPr lang="en-US" altLang="zh-CN" sz="2400" dirty="0">
                <a:solidFill>
                  <a:srgbClr val="FF0000"/>
                </a:solidFill>
              </a:rPr>
              <a:t>(ISA)</a:t>
            </a:r>
            <a:r>
              <a:rPr lang="zh-CN" altLang="en-US" sz="2400" dirty="0"/>
              <a:t>是体系</a:t>
            </a:r>
            <a:endParaRPr lang="en-US" altLang="zh-CN" sz="2400" dirty="0"/>
          </a:p>
          <a:p>
            <a:pPr marL="0" indent="535305" defTabSz="0" eaLnBrk="1" hangingPunct="1">
              <a:spcBef>
                <a:spcPct val="0"/>
              </a:spcBef>
              <a:buFont typeface="隶书" panose="02010509060101010101" pitchFamily="49" charset="-122"/>
              <a:buNone/>
              <a:tabLst>
                <a:tab pos="1527175" algn="l"/>
              </a:tabLst>
            </a:pPr>
            <a:r>
              <a:rPr lang="zh-CN" altLang="en-US" sz="2400" dirty="0"/>
              <a:t>结构的主要内容之一，其功</a:t>
            </a:r>
            <a:endParaRPr lang="en-US" altLang="zh-CN" sz="2400" dirty="0"/>
          </a:p>
          <a:p>
            <a:pPr marL="0" indent="535305" defTabSz="0" eaLnBrk="1" hangingPunct="1">
              <a:spcBef>
                <a:spcPct val="0"/>
              </a:spcBef>
              <a:buFont typeface="隶书" panose="02010509060101010101" pitchFamily="49" charset="-122"/>
              <a:buNone/>
              <a:tabLst>
                <a:tab pos="1527175" algn="l"/>
              </a:tabLst>
            </a:pPr>
            <a:r>
              <a:rPr lang="zh-CN" altLang="en-US" sz="2400" dirty="0"/>
              <a:t>能设计实际就是确定软硬件</a:t>
            </a:r>
            <a:endParaRPr lang="en-US" altLang="zh-CN" sz="2400" dirty="0"/>
          </a:p>
          <a:p>
            <a:pPr marL="0" indent="535305" defTabSz="0" eaLnBrk="1" hangingPunct="1">
              <a:spcBef>
                <a:spcPct val="0"/>
              </a:spcBef>
              <a:buFont typeface="隶书" panose="02010509060101010101" pitchFamily="49" charset="-122"/>
              <a:buNone/>
              <a:tabLst>
                <a:tab pos="1527175" algn="l"/>
              </a:tabLst>
            </a:pPr>
            <a:r>
              <a:rPr lang="zh-CN" altLang="en-US" sz="2400" dirty="0"/>
              <a:t>的功能分配。</a:t>
            </a:r>
            <a:endParaRPr lang="zh-CN" altLang="en-US" sz="2400" dirty="0"/>
          </a:p>
          <a:p>
            <a:pPr marL="0" indent="535305" defTabSz="0" eaLnBrk="1" hangingPunct="1">
              <a:lnSpc>
                <a:spcPct val="90000"/>
              </a:lnSpc>
              <a:spcBef>
                <a:spcPts val="1800"/>
              </a:spcBef>
              <a:tabLst>
                <a:tab pos="1527175" algn="l"/>
              </a:tabLst>
            </a:pPr>
            <a:r>
              <a:rPr lang="zh-CN" altLang="en-US" sz="2400" dirty="0">
                <a:solidFill>
                  <a:srgbClr val="0000FF"/>
                </a:solidFill>
                <a:ea typeface="华文细黑" panose="02010600040101010101" pitchFamily="2" charset="-122"/>
              </a:rPr>
              <a:t>考虑因素   </a:t>
            </a:r>
            <a:r>
              <a:rPr lang="zh-CN" altLang="en-US" sz="2400" dirty="0"/>
              <a:t>速度、成本和灵活性</a:t>
            </a:r>
            <a:endParaRPr lang="zh-CN" altLang="en-US" dirty="0"/>
          </a:p>
          <a:p>
            <a:pPr marL="0" indent="535305" defTabSz="0" eaLnBrk="1" hangingPunct="1">
              <a:lnSpc>
                <a:spcPct val="90000"/>
              </a:lnSpc>
              <a:tabLst>
                <a:tab pos="1527175" algn="l"/>
              </a:tabLst>
            </a:pPr>
            <a:r>
              <a:rPr lang="zh-CN" altLang="en-US" sz="2400" dirty="0">
                <a:solidFill>
                  <a:srgbClr val="0000FF"/>
                </a:solidFill>
                <a:ea typeface="华文细黑" panose="02010600040101010101" pitchFamily="2" charset="-122"/>
              </a:rPr>
              <a:t>实现方式   </a:t>
            </a:r>
            <a:r>
              <a:rPr lang="zh-CN" altLang="en-US" sz="2400" dirty="0"/>
              <a:t>硬件、软件   </a:t>
            </a:r>
            <a:endParaRPr lang="en-US" altLang="zh-CN" sz="2400" dirty="0"/>
          </a:p>
          <a:p>
            <a:pPr marL="0" indent="535305" defTabSz="0" eaLnBrk="1" hangingPunct="1">
              <a:lnSpc>
                <a:spcPct val="90000"/>
              </a:lnSpc>
              <a:tabLst>
                <a:tab pos="1527175" algn="l"/>
              </a:tabLst>
            </a:pPr>
            <a:r>
              <a:rPr lang="zh-CN" altLang="en-US" sz="2400" dirty="0">
                <a:solidFill>
                  <a:srgbClr val="0000FF"/>
                </a:solidFill>
                <a:ea typeface="华文细黑" panose="02010600040101010101" pitchFamily="2" charset="-122"/>
              </a:rPr>
              <a:t>优化策略   </a:t>
            </a:r>
            <a:r>
              <a:rPr lang="en-US" altLang="zh-CN" sz="2400" dirty="0"/>
              <a:t>RISC</a:t>
            </a:r>
            <a:r>
              <a:rPr lang="zh-CN" altLang="en-US" sz="2400" dirty="0"/>
              <a:t>、</a:t>
            </a:r>
            <a:r>
              <a:rPr lang="en-US" altLang="zh-CN" sz="2400" dirty="0"/>
              <a:t>CISC</a:t>
            </a:r>
            <a:r>
              <a:rPr lang="zh-CN" altLang="en-US" sz="2400" dirty="0"/>
              <a:t>；流水线；多核；</a:t>
            </a:r>
            <a:r>
              <a:rPr lang="en-US" altLang="zh-CN" sz="2400" dirty="0"/>
              <a:t>……</a:t>
            </a:r>
            <a:endParaRPr lang="en-US" altLang="zh-CN" sz="2400" dirty="0"/>
          </a:p>
          <a:p>
            <a:pPr marL="0" indent="535305" defTabSz="0" eaLnBrk="1" hangingPunct="1">
              <a:lnSpc>
                <a:spcPct val="90000"/>
              </a:lnSpc>
              <a:tabLst>
                <a:tab pos="1527175" algn="l"/>
              </a:tabLst>
            </a:pPr>
            <a:r>
              <a:rPr lang="zh-CN" altLang="en-US" sz="2400" dirty="0">
                <a:solidFill>
                  <a:srgbClr val="0000FF"/>
                </a:solidFill>
                <a:ea typeface="华文细黑" panose="02010600040101010101" pitchFamily="2" charset="-122"/>
              </a:rPr>
              <a:t>实现内容   </a:t>
            </a:r>
            <a:r>
              <a:rPr lang="zh-CN" altLang="en-US" sz="2400" dirty="0">
                <a:hlinkClick r:id="rId1" action="ppaction://hlinksldjump"/>
              </a:rPr>
              <a:t>数据类型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2" action="ppaction://hlinksldjump"/>
              </a:rPr>
              <a:t>指令功能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3" action="ppaction://hlinksldjump"/>
              </a:rPr>
              <a:t>指令格式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4" action="ppaction://hlinksldjump"/>
              </a:rPr>
              <a:t>寻址方式</a:t>
            </a:r>
            <a:endParaRPr lang="en-US" altLang="zh-CN" sz="24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0" indent="535305" defTabSz="0" eaLnBrk="1" hangingPunct="1">
              <a:lnSpc>
                <a:spcPct val="90000"/>
              </a:lnSpc>
              <a:tabLst>
                <a:tab pos="1527175" algn="l"/>
              </a:tabLst>
            </a:pPr>
            <a:r>
              <a:rPr lang="zh-CN" altLang="en-US" sz="2400" dirty="0">
                <a:solidFill>
                  <a:srgbClr val="0000FF"/>
                </a:solidFill>
                <a:ea typeface="华文细黑" panose="02010600040101010101" pitchFamily="2" charset="-122"/>
              </a:rPr>
              <a:t>实现步骤</a:t>
            </a:r>
            <a:endParaRPr lang="en-US" altLang="zh-CN" sz="24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1162050" lvl="1" indent="-352425" defTabSz="0" eaLnBrk="1" hangingPunct="1">
              <a:lnSpc>
                <a:spcPct val="100000"/>
              </a:lnSpc>
              <a:tabLst>
                <a:tab pos="1527175" algn="l"/>
              </a:tabLst>
            </a:pPr>
            <a:r>
              <a:rPr lang="zh-CN" altLang="en-US" sz="2000" dirty="0"/>
              <a:t>根据应用初拟出指令的分类和具体的指令；</a:t>
            </a:r>
            <a:endParaRPr lang="zh-CN" altLang="en-US" sz="2000" dirty="0"/>
          </a:p>
          <a:p>
            <a:pPr marL="1162050" lvl="1" indent="-352425" defTabSz="0" eaLnBrk="1" hangingPunct="1">
              <a:lnSpc>
                <a:spcPct val="100000"/>
              </a:lnSpc>
              <a:tabLst>
                <a:tab pos="1527175" algn="l"/>
              </a:tabLst>
            </a:pPr>
            <a:r>
              <a:rPr lang="zh-CN" altLang="en-US" sz="2000" dirty="0"/>
              <a:t>编写出针对该指令系统的各种高级语言编译程序；</a:t>
            </a:r>
            <a:endParaRPr lang="zh-CN" altLang="en-US" sz="2000" dirty="0"/>
          </a:p>
          <a:p>
            <a:pPr marL="1162050" lvl="1" indent="-352425" defTabSz="0" eaLnBrk="1" hangingPunct="1">
              <a:lnSpc>
                <a:spcPct val="100000"/>
              </a:lnSpc>
              <a:tabLst>
                <a:tab pos="1527175" algn="l"/>
              </a:tabLst>
            </a:pPr>
            <a:r>
              <a:rPr lang="zh-CN" altLang="en-US" sz="2000" dirty="0"/>
              <a:t>对多种算法程序进行模拟测试，确认指令系统的操作码和寻址方式的效能是否都比较高；</a:t>
            </a:r>
            <a:endParaRPr lang="zh-CN" altLang="en-US" sz="2000" dirty="0"/>
          </a:p>
          <a:p>
            <a:pPr marL="1162050" lvl="1" indent="-352425" defTabSz="0" eaLnBrk="1" hangingPunct="1">
              <a:lnSpc>
                <a:spcPct val="100000"/>
              </a:lnSpc>
              <a:tabLst>
                <a:tab pos="1527175" algn="l"/>
              </a:tabLst>
            </a:pPr>
            <a:r>
              <a:rPr lang="zh-CN" altLang="en-US" sz="2000" dirty="0"/>
              <a:t>用硬件实现高频使用的指令，软件实现低频使用指令。</a:t>
            </a:r>
            <a:endParaRPr lang="zh-CN" altLang="en-US" sz="2000" dirty="0"/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486775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指令系统设计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5" name="Picture 2" descr="3t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400" y="304800"/>
            <a:ext cx="4038600" cy="2513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457200" y="-9525"/>
            <a:ext cx="824865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 eaLnBrk="0" hangingPunct="0">
              <a:buClr>
                <a:srgbClr val="000000"/>
              </a:buClr>
              <a:buSzPct val="100000"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002060"/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指令集设计示例</a:t>
            </a:r>
            <a:endParaRPr kumimoji="0" lang="zh-CN" altLang="en-US" sz="3200" b="1" kern="1200" cap="none" spc="0" normalizeH="0" baseline="0" noProof="0" dirty="0">
              <a:solidFill>
                <a:srgbClr val="002060"/>
              </a:solidFill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indent="361950" defTabSz="914400" eaLnBrk="0" hangingPunct="0">
              <a:spcBef>
                <a:spcPct val="20000"/>
              </a:spcBef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假设某机器的字长是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8</a:t>
            </a: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位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，</a:t>
            </a:r>
            <a:r>
              <a:rPr kumimoji="0" lang="zh-CN" altLang="zh-CN" sz="2400" b="1" kern="1200" cap="none" spc="0" normalizeH="0" baseline="0" noProof="0" dirty="0">
                <a:latin typeface="+mn-lt"/>
                <a:ea typeface="+mn-ea"/>
                <a:cs typeface="+mn-cs"/>
              </a:rPr>
              <a:t>支持常见的简单指令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：指令是</a:t>
            </a: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双地址指令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，源操作数采用</a:t>
            </a:r>
            <a:r>
              <a:rPr kumimoji="0" lang="en-US" altLang="zh-CN" sz="2400" b="1" kern="1200" cap="none" spc="0" normalizeH="0" baseline="0" noProof="0" dirty="0"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种寻址方式</a:t>
            </a:r>
            <a:r>
              <a:rPr kumimoji="0" lang="en-US" altLang="zh-CN" sz="2400" b="1" kern="1200" cap="none" spc="0" normalizeH="0" baseline="0" noProof="0" dirty="0">
                <a:latin typeface="+mn-lt"/>
                <a:ea typeface="+mn-ea"/>
                <a:cs typeface="+mn-cs"/>
              </a:rPr>
              <a:t>—</a:t>
            </a: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寄存器寻址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(R0~R1)</a:t>
            </a: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和立即寻址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；目标操作数可采用</a:t>
            </a:r>
            <a:r>
              <a:rPr kumimoji="0" lang="en-US" altLang="zh-CN" sz="2400" b="1" kern="1200" cap="none" spc="0" normalizeH="0" baseline="0" noProof="0" dirty="0"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种寻址方式－</a:t>
            </a: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寄存器寻址和存储器直接</a:t>
            </a:r>
            <a:r>
              <a:rPr kumimoji="0" lang="zh-CN" altLang="en-US" sz="2400" b="1" kern="1200" cap="none" spc="0" normalizeH="0" baseline="0" noProof="0" dirty="0">
                <a:latin typeface="+mn-lt"/>
                <a:ea typeface="+mn-ea"/>
                <a:cs typeface="+mn-cs"/>
              </a:rPr>
              <a:t>。请为下述九条机器指令设计可行的代码方案。</a:t>
            </a:r>
            <a:endParaRPr kumimoji="0" lang="zh-CN" altLang="en-US" sz="2400" b="1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397316" name="Text Box 4"/>
          <p:cNvSpPr txBox="1"/>
          <p:nvPr/>
        </p:nvSpPr>
        <p:spPr>
          <a:xfrm>
            <a:off x="685800" y="2743200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若采用定长编码（</a:t>
            </a:r>
            <a:r>
              <a:rPr lang="en-US" altLang="zh-CN" sz="2400" b="1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8bit</a:t>
            </a:r>
            <a:r>
              <a:rPr lang="zh-CN" altLang="en-US" sz="2400" b="1" dirty="0">
                <a:solidFill>
                  <a:srgbClr val="0000FF"/>
                </a:solidFill>
                <a:latin typeface="Comic Sans MS" panose="030F0702030302020204" pitchFamily="66" charset="0"/>
                <a:ea typeface="华文细黑" panose="02010600040101010101" pitchFamily="2" charset="-122"/>
              </a:rPr>
              <a:t>）方案，可定义指令格式如下：</a:t>
            </a:r>
            <a:endParaRPr lang="zh-CN" altLang="en-US" sz="2400" b="1" dirty="0">
              <a:solidFill>
                <a:srgbClr val="0000FF"/>
              </a:solidFill>
              <a:latin typeface="Comic Sans MS" panose="030F0702030302020204" pitchFamily="66" charset="0"/>
              <a:ea typeface="华文细黑" panose="02010600040101010101" pitchFamily="2" charset="-122"/>
            </a:endParaRPr>
          </a:p>
        </p:txBody>
      </p:sp>
      <p:graphicFrame>
        <p:nvGraphicFramePr>
          <p:cNvPr id="25605" name="表格 25604"/>
          <p:cNvGraphicFramePr/>
          <p:nvPr/>
        </p:nvGraphicFramePr>
        <p:xfrm>
          <a:off x="500063" y="3276600"/>
          <a:ext cx="7848600" cy="1038860"/>
        </p:xfrm>
        <a:graphic>
          <a:graphicData uri="http://schemas.openxmlformats.org/drawingml/2006/table">
            <a:tbl>
              <a:tblPr/>
              <a:tblGrid>
                <a:gridCol w="981075"/>
                <a:gridCol w="981075"/>
                <a:gridCol w="1079500"/>
                <a:gridCol w="981075"/>
                <a:gridCol w="882650"/>
                <a:gridCol w="981075"/>
                <a:gridCol w="981075"/>
                <a:gridCol w="981075"/>
              </a:tblGrid>
              <a:tr h="51816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7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6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5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4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3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2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1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zh-CN" sz="2800" b="1" dirty="0"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0</a:t>
                      </a:r>
                      <a:endParaRPr lang="en-US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 gridSpan="4"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anose="02010609030101010101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spcBef>
                          <a:spcPct val="20000"/>
                        </a:spcBef>
                        <a:buNone/>
                      </a:pPr>
                      <a:endParaRPr lang="zh-CN" altLang="zh-CN" sz="2800" b="1" dirty="0"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7350" name="Rectangle 38"/>
          <p:cNvSpPr/>
          <p:nvPr/>
        </p:nvSpPr>
        <p:spPr>
          <a:xfrm>
            <a:off x="1400175" y="4495800"/>
            <a:ext cx="2257425" cy="20955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=0000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ADD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=0001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SUB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=0010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MOV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=0011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IN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=0100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OUT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=0101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表示</a:t>
            </a:r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RR</a:t>
            </a:r>
            <a:endParaRPr lang="en-US" altLang="zh-CN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r>
              <a:rPr lang="en-US" altLang="zh-CN" sz="2000" b="1" dirty="0">
                <a:latin typeface="楷体_GB2312" panose="02010609030101010101" charset="-122"/>
                <a:ea typeface="楷体_GB2312" panose="02010609030101010101" charset="-122"/>
              </a:rPr>
              <a:t>……</a:t>
            </a:r>
            <a:endParaRPr lang="en-US" altLang="zh-CN" sz="2400" b="1" dirty="0">
              <a:latin typeface="楷体_GB2312" panose="02010609030101010101" charset="-122"/>
              <a:ea typeface="楷体_GB2312" panose="02010609030101010101" charset="-122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3800475" y="4052888"/>
            <a:ext cx="4071938" cy="2195512"/>
            <a:chOff x="2777" y="2745"/>
            <a:chExt cx="2464" cy="1383"/>
          </a:xfrm>
        </p:grpSpPr>
        <p:sp>
          <p:nvSpPr>
            <p:cNvPr id="25635" name="Line 40"/>
            <p:cNvSpPr/>
            <p:nvPr/>
          </p:nvSpPr>
          <p:spPr>
            <a:xfrm flipV="1">
              <a:off x="3080" y="2745"/>
              <a:ext cx="389" cy="1035"/>
            </a:xfrm>
            <a:prstGeom prst="line">
              <a:avLst/>
            </a:prstGeom>
            <a:ln w="508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36" name="AutoShape 41"/>
            <p:cNvSpPr/>
            <p:nvPr/>
          </p:nvSpPr>
          <p:spPr>
            <a:xfrm>
              <a:off x="2777" y="3696"/>
              <a:ext cx="2464" cy="432"/>
            </a:xfrm>
            <a:prstGeom prst="accentBorderCallout1">
              <a:avLst>
                <a:gd name="adj1" fmla="val 16667"/>
                <a:gd name="adj2" fmla="val -1565"/>
                <a:gd name="adj3" fmla="val -258333"/>
                <a:gd name="adj4" fmla="val -3907"/>
              </a:avLst>
            </a:pr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目的操作数寻址方式：</a:t>
              </a:r>
              <a:r>
                <a:rPr lang="en-US" altLang="zh-CN" b="1" dirty="0">
                  <a:latin typeface="楷体_GB2312" panose="02010609030101010101" charset="-122"/>
                  <a:ea typeface="楷体_GB2312" panose="02010609030101010101" charset="-122"/>
                </a:rPr>
                <a:t>0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charset="-122"/>
                </a:rPr>
                <a:t>—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直接寻址	                          　　</a:t>
              </a:r>
              <a:endParaRPr lang="zh-CN" altLang="en-US" b="1" dirty="0">
                <a:latin typeface="楷体_GB2312" panose="02010609030101010101" charset="-122"/>
                <a:ea typeface="楷体_GB2312" panose="02010609030101010101" charset="-122"/>
              </a:endParaRPr>
            </a:p>
            <a:p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　　　　　　　　　　</a:t>
              </a:r>
              <a:r>
                <a:rPr lang="en-US" altLang="zh-CN" b="1" dirty="0">
                  <a:latin typeface="楷体_GB2312" panose="02010609030101010101" charset="-122"/>
                  <a:ea typeface="楷体_GB2312" panose="02010609030101010101" charset="-122"/>
                </a:rPr>
                <a:t>1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charset="-122"/>
                </a:rPr>
                <a:t>—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寄存器寻址</a:t>
              </a:r>
              <a:endParaRPr lang="zh-CN" altLang="en-US" b="1" dirty="0"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</p:grpSp>
      <p:sp>
        <p:nvSpPr>
          <p:cNvPr id="397354" name="Rectangle 42"/>
          <p:cNvSpPr/>
          <p:nvPr/>
        </p:nvSpPr>
        <p:spPr>
          <a:xfrm>
            <a:off x="5372100" y="3843655"/>
            <a:ext cx="99060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charset="-122"/>
              </a:rPr>
              <a:t>目标寄存器编号</a:t>
            </a:r>
            <a:endParaRPr lang="zh-CN" altLang="en-US" sz="1600" b="1" dirty="0">
              <a:latin typeface="Times New Roman" panose="02020603050405020304" pitchFamily="18" charset="0"/>
              <a:ea typeface="楷体_GB2312" panose="02010609030101010101" charset="-122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872038" y="4038600"/>
            <a:ext cx="3857625" cy="1371600"/>
            <a:chOff x="3330" y="2736"/>
            <a:chExt cx="2430" cy="954"/>
          </a:xfrm>
        </p:grpSpPr>
        <p:sp>
          <p:nvSpPr>
            <p:cNvPr id="25633" name="AutoShape 44"/>
            <p:cNvSpPr/>
            <p:nvPr/>
          </p:nvSpPr>
          <p:spPr>
            <a:xfrm>
              <a:off x="3330" y="3264"/>
              <a:ext cx="2430" cy="426"/>
            </a:xfrm>
            <a:prstGeom prst="accentBorderCallout1">
              <a:avLst>
                <a:gd name="adj1" fmla="val 13634"/>
                <a:gd name="adj2" fmla="val -1565"/>
                <a:gd name="adj3" fmla="val -238634"/>
                <a:gd name="adj4" fmla="val -390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源操作数寻址方式：</a:t>
              </a:r>
              <a:r>
                <a:rPr lang="en-US" altLang="zh-CN" b="1" dirty="0">
                  <a:latin typeface="楷体_GB2312" panose="02010609030101010101" charset="-122"/>
                  <a:ea typeface="楷体_GB2312" panose="02010609030101010101" charset="-122"/>
                </a:rPr>
                <a:t>0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charset="-122"/>
                </a:rPr>
                <a:t>—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立即寻址</a:t>
              </a:r>
              <a:endParaRPr lang="zh-CN" altLang="en-US" b="1" dirty="0">
                <a:latin typeface="楷体_GB2312" panose="02010609030101010101" charset="-122"/>
                <a:ea typeface="楷体_GB2312" panose="02010609030101010101" charset="-122"/>
              </a:endParaRPr>
            </a:p>
            <a:p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		  </a:t>
              </a:r>
              <a:r>
                <a:rPr lang="en-US" altLang="zh-CN" b="1" dirty="0">
                  <a:latin typeface="楷体_GB2312" panose="02010609030101010101" charset="-122"/>
                  <a:ea typeface="楷体_GB2312" panose="02010609030101010101" charset="-122"/>
                </a:rPr>
                <a:t>1</a:t>
              </a:r>
              <a:r>
                <a:rPr lang="en-US" altLang="zh-CN" b="1" dirty="0">
                  <a:latin typeface="Times New Roman" panose="02020603050405020304" pitchFamily="18" charset="0"/>
                  <a:ea typeface="楷体_GB2312" panose="02010609030101010101" charset="-122"/>
                </a:rPr>
                <a:t>—</a:t>
              </a:r>
              <a:r>
                <a:rPr lang="zh-CN" altLang="en-US" b="1" dirty="0">
                  <a:latin typeface="楷体_GB2312" panose="02010609030101010101" charset="-122"/>
                  <a:ea typeface="楷体_GB2312" panose="02010609030101010101" charset="-122"/>
                </a:rPr>
                <a:t>寄存器寻址</a:t>
              </a:r>
              <a:endParaRPr lang="zh-CN" altLang="en-US" b="1" dirty="0">
                <a:latin typeface="楷体_GB2312" panose="02010609030101010101" charset="-122"/>
                <a:ea typeface="楷体_GB2312" panose="02010609030101010101" charset="-122"/>
              </a:endParaRPr>
            </a:p>
          </p:txBody>
        </p:sp>
        <p:sp>
          <p:nvSpPr>
            <p:cNvPr id="25634" name="Line 45"/>
            <p:cNvSpPr/>
            <p:nvPr/>
          </p:nvSpPr>
          <p:spPr>
            <a:xfrm flipV="1">
              <a:off x="4410" y="2736"/>
              <a:ext cx="198" cy="504"/>
            </a:xfrm>
            <a:prstGeom prst="line">
              <a:avLst/>
            </a:prstGeom>
            <a:ln w="5080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97358" name="Rectangle 46"/>
          <p:cNvSpPr/>
          <p:nvPr/>
        </p:nvSpPr>
        <p:spPr>
          <a:xfrm>
            <a:off x="7372350" y="3820795"/>
            <a:ext cx="99060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ea typeface="楷体_GB2312" panose="02010609030101010101" charset="-122"/>
              </a:rPr>
              <a:t>源寄存器编号</a:t>
            </a:r>
            <a:endParaRPr lang="zh-CN" altLang="en-US" sz="1600" b="1" dirty="0">
              <a:latin typeface="Times New Roman" panose="02020603050405020304" pitchFamily="18" charset="0"/>
              <a:ea typeface="楷体_GB2312" panose="0201060903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82738" y="3832860"/>
            <a:ext cx="1452562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anose="02010609030101010101" charset="-122"/>
              </a:rPr>
              <a:t>操  作  码</a:t>
            </a:r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楷体_GB2312" panose="02010609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  <p:bldP spid="397316" grpId="0"/>
      <p:bldP spid="397350" grpId="0"/>
      <p:bldP spid="397354" grpId="0"/>
      <p:bldP spid="397358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443230" y="0"/>
            <a:ext cx="8041005" cy="7620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机器指令符号表示法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90115" name="Rectangle 3"/>
          <p:cNvSpPr>
            <a:spLocks noGrp="1"/>
          </p:cNvSpPr>
          <p:nvPr>
            <p:ph type="body"/>
          </p:nvPr>
        </p:nvSpPr>
        <p:spPr>
          <a:xfrm>
            <a:off x="457200" y="914400"/>
            <a:ext cx="8410575" cy="5638800"/>
          </a:xfrm>
        </p:spPr>
        <p:txBody>
          <a:bodyPr vert="horz" wrap="square" lIns="0" tIns="0" rIns="0" bIns="0" anchor="t"/>
          <a:lstStyle/>
          <a:p>
            <a:pPr marL="93980" indent="447675">
              <a:lnSpc>
                <a:spcPts val="4500"/>
              </a:lnSpc>
              <a:spcBef>
                <a:spcPts val="1800"/>
              </a:spcBef>
              <a:buFont typeface="隶书" panose="02010509060101010101" pitchFamily="49" charset="-122"/>
              <a:buNone/>
            </a:pPr>
            <a:r>
              <a:rPr lang="zh-CN" altLang="en-US" sz="3200" dirty="0">
                <a:ea typeface="华文宋体" panose="02010600040101010101" pitchFamily="2" charset="-122"/>
              </a:rPr>
              <a:t> </a:t>
            </a:r>
            <a:r>
              <a:rPr lang="zh-CN" altLang="en-US" dirty="0">
                <a:ea typeface="华文宋体" panose="02010600040101010101" pitchFamily="2" charset="-122"/>
              </a:rPr>
              <a:t>由于直接与机器指令二进制表示法打交道很困难，于是普遍使用的是机器指令符号表示法</a:t>
            </a:r>
            <a:r>
              <a:rPr lang="en-US" altLang="zh-CN" dirty="0">
                <a:ea typeface="华文宋体" panose="02010600040101010101" pitchFamily="2" charset="-122"/>
              </a:rPr>
              <a:t>(symbol representation)</a:t>
            </a:r>
            <a:r>
              <a:rPr lang="zh-CN" altLang="en-US" dirty="0">
                <a:ea typeface="华文宋体" panose="02010600040101010101" pitchFamily="2" charset="-122"/>
              </a:rPr>
              <a:t>。</a:t>
            </a:r>
            <a:endParaRPr lang="zh-CN" altLang="en-US" sz="3200" dirty="0">
              <a:ea typeface="华文宋体" panose="02010600040101010101" pitchFamily="2" charset="-122"/>
            </a:endParaRPr>
          </a:p>
          <a:p>
            <a:pPr marL="93980" indent="447675">
              <a:lnSpc>
                <a:spcPts val="4500"/>
              </a:lnSpc>
              <a:spcBef>
                <a:spcPts val="1800"/>
              </a:spcBef>
              <a:buFont typeface="隶书" panose="02010509060101010101" pitchFamily="49" charset="-122"/>
              <a:buNone/>
            </a:pPr>
            <a:r>
              <a:rPr lang="zh-CN" altLang="en-US" dirty="0">
                <a:ea typeface="华文宋体" panose="02010600040101010101" pitchFamily="2" charset="-122"/>
              </a:rPr>
              <a:t>操作码可缩写成</a:t>
            </a:r>
            <a:r>
              <a:rPr lang="zh-CN" altLang="en-US" dirty="0">
                <a:solidFill>
                  <a:srgbClr val="FF0000"/>
                </a:solidFill>
                <a:ea typeface="华文宋体" panose="02010600040101010101" pitchFamily="2" charset="-122"/>
              </a:rPr>
              <a:t>助记符</a:t>
            </a:r>
            <a:r>
              <a:rPr lang="en-US" altLang="zh-CN" dirty="0">
                <a:solidFill>
                  <a:srgbClr val="FF0000"/>
                </a:solidFill>
                <a:ea typeface="华文宋体" panose="02010600040101010101" pitchFamily="2" charset="-122"/>
              </a:rPr>
              <a:t>(mnemonic)</a:t>
            </a:r>
            <a:r>
              <a:rPr lang="zh-CN" altLang="en-US" dirty="0">
                <a:ea typeface="华文宋体" panose="02010600040101010101" pitchFamily="2" charset="-122"/>
              </a:rPr>
              <a:t>来表示：</a:t>
            </a:r>
            <a:endParaRPr lang="zh-CN" altLang="en-US" sz="32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3200" dirty="0">
                <a:ea typeface="华文宋体" panose="02010600040101010101" pitchFamily="2" charset="-122"/>
              </a:rPr>
              <a:t>			</a:t>
            </a:r>
            <a:r>
              <a:rPr lang="en-US" altLang="zh-CN" sz="2400" dirty="0">
                <a:ea typeface="华文宋体" panose="02010600040101010101" pitchFamily="2" charset="-122"/>
              </a:rPr>
              <a:t>ADD			</a:t>
            </a:r>
            <a:r>
              <a:rPr lang="zh-CN" altLang="en-US" sz="2400" dirty="0">
                <a:ea typeface="华文宋体" panose="02010600040101010101" pitchFamily="2" charset="-122"/>
              </a:rPr>
              <a:t>加</a:t>
            </a:r>
            <a:endParaRPr lang="zh-CN" altLang="en-US" sz="24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2400" dirty="0">
                <a:ea typeface="华文宋体" panose="02010600040101010101" pitchFamily="2" charset="-122"/>
              </a:rPr>
              <a:t>			SUB			</a:t>
            </a:r>
            <a:r>
              <a:rPr lang="zh-CN" altLang="en-US" sz="2400" dirty="0">
                <a:ea typeface="华文宋体" panose="02010600040101010101" pitchFamily="2" charset="-122"/>
              </a:rPr>
              <a:t>减</a:t>
            </a:r>
            <a:endParaRPr lang="zh-CN" altLang="en-US" sz="24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2400" dirty="0">
                <a:ea typeface="华文宋体" panose="02010600040101010101" pitchFamily="2" charset="-122"/>
              </a:rPr>
              <a:t>			MUL			</a:t>
            </a:r>
            <a:r>
              <a:rPr lang="zh-CN" altLang="en-US" sz="2400" dirty="0">
                <a:ea typeface="华文宋体" panose="02010600040101010101" pitchFamily="2" charset="-122"/>
              </a:rPr>
              <a:t>乘</a:t>
            </a:r>
            <a:endParaRPr lang="zh-CN" altLang="en-US" sz="24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2400" dirty="0">
                <a:ea typeface="华文宋体" panose="02010600040101010101" pitchFamily="2" charset="-122"/>
              </a:rPr>
              <a:t>			DIV			</a:t>
            </a:r>
            <a:r>
              <a:rPr lang="zh-CN" altLang="en-US" sz="2400" dirty="0">
                <a:ea typeface="华文宋体" panose="02010600040101010101" pitchFamily="2" charset="-122"/>
              </a:rPr>
              <a:t>除</a:t>
            </a:r>
            <a:endParaRPr lang="zh-CN" altLang="en-US" sz="24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2400" dirty="0">
                <a:ea typeface="华文宋体" panose="02010600040101010101" pitchFamily="2" charset="-122"/>
              </a:rPr>
              <a:t>			LOAD		  </a:t>
            </a:r>
            <a:r>
              <a:rPr lang="zh-CN" altLang="en-US" sz="2400" dirty="0">
                <a:ea typeface="华文宋体" panose="02010600040101010101" pitchFamily="2" charset="-122"/>
              </a:rPr>
              <a:t>由存储器装入</a:t>
            </a:r>
            <a:endParaRPr lang="zh-CN" altLang="en-US" sz="2400" dirty="0">
              <a:ea typeface="华文宋体" panose="02010600040101010101" pitchFamily="2" charset="-122"/>
            </a:endParaRPr>
          </a:p>
          <a:p>
            <a:pPr marL="93980" indent="447675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en-US" altLang="zh-CN" sz="2400" dirty="0">
                <a:ea typeface="华文宋体" panose="02010600040101010101" pitchFamily="2" charset="-122"/>
              </a:rPr>
              <a:t>			STOR		  </a:t>
            </a:r>
            <a:r>
              <a:rPr lang="zh-CN" altLang="en-US" sz="2400" dirty="0">
                <a:ea typeface="华文宋体" panose="02010600040101010101" pitchFamily="2" charset="-122"/>
              </a:rPr>
              <a:t>存入存储器</a:t>
            </a:r>
            <a:endParaRPr lang="zh-CN" altLang="en-US" sz="2400" dirty="0">
              <a:ea typeface="华文宋体" panose="02010600040101010101" pitchFamily="2" charset="-122"/>
            </a:endParaRPr>
          </a:p>
        </p:txBody>
      </p:sp>
      <p:sp>
        <p:nvSpPr>
          <p:cNvPr id="27652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4267200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汇编语言</a:t>
            </a:r>
            <a:endParaRPr lang="zh-CN" altLang="en-US" sz="28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5344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数据类型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8067" name="Rectangle 3"/>
          <p:cNvSpPr>
            <a:spLocks noGrp="1"/>
          </p:cNvSpPr>
          <p:nvPr>
            <p:ph idx="1"/>
          </p:nvPr>
        </p:nvSpPr>
        <p:spPr>
          <a:xfrm>
            <a:off x="533400" y="1160463"/>
            <a:ext cx="8382000" cy="5434012"/>
          </a:xfrm>
        </p:spPr>
        <p:txBody>
          <a:bodyPr vert="horz" wrap="square" lIns="0" tIns="0" rIns="0" bIns="0" anchor="t"/>
          <a:lstStyle/>
          <a:p>
            <a:pPr marL="136525" indent="0" eaLnBrk="1" hangingPunct="1">
              <a:lnSpc>
                <a:spcPct val="105000"/>
              </a:lnSpc>
              <a:spcBef>
                <a:spcPts val="1200"/>
              </a:spcBef>
              <a:buClr>
                <a:schemeClr val="accent2"/>
              </a:buClr>
              <a:buNone/>
            </a:pP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确认某种特殊类型的数据是否应该得到硬件支持</a:t>
            </a:r>
            <a:endParaRPr lang="zh-CN" altLang="en-US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890905" lvl="1" indent="-711200">
              <a:lnSpc>
                <a:spcPct val="105000"/>
              </a:lnSpc>
              <a:spcBef>
                <a:spcPct val="40000"/>
              </a:spcBef>
              <a:buFont typeface="Comic Sans MS" panose="030F0702030302020204" pitchFamily="66" charset="0"/>
              <a:buNone/>
            </a:pPr>
            <a:r>
              <a:rPr lang="zh-CN" altLang="en-US" dirty="0"/>
              <a:t>   数值型数据：无符号整数、带符号整数、浮点数</a:t>
            </a:r>
            <a:endParaRPr lang="zh-CN" altLang="en-US" dirty="0"/>
          </a:p>
          <a:p>
            <a:pPr marL="890905" lvl="1" indent="-711200">
              <a:lnSpc>
                <a:spcPct val="105000"/>
              </a:lnSpc>
              <a:spcBef>
                <a:spcPct val="40000"/>
              </a:spcBef>
              <a:buFont typeface="Comic Sans MS" panose="030F0702030302020204" pitchFamily="66" charset="0"/>
              <a:buNone/>
            </a:pPr>
            <a:r>
              <a:rPr lang="zh-CN" altLang="en-US" dirty="0"/>
              <a:t>   非数值数据：字符串</a:t>
            </a:r>
            <a:endParaRPr lang="zh-CN" altLang="en-US" dirty="0"/>
          </a:p>
          <a:p>
            <a:pPr marL="136525" indent="0" eaLnBrk="1" hangingPunct="1">
              <a:lnSpc>
                <a:spcPct val="105000"/>
              </a:lnSpc>
              <a:spcBef>
                <a:spcPts val="1800"/>
              </a:spcBef>
              <a:buClr>
                <a:schemeClr val="accent2"/>
              </a:buClr>
              <a:buNone/>
            </a:pP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确认字长（对数据长度的限制）</a:t>
            </a:r>
            <a:endParaRPr lang="zh-CN" altLang="en-US" sz="3200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890905" lvl="1" indent="-711200">
              <a:lnSpc>
                <a:spcPct val="105000"/>
              </a:lnSpc>
              <a:spcBef>
                <a:spcPct val="45000"/>
              </a:spcBef>
              <a:buFont typeface="Comic Sans MS" panose="030F0702030302020204" pitchFamily="66" charset="0"/>
              <a:buNone/>
            </a:pPr>
            <a:r>
              <a:rPr lang="zh-CN" altLang="en-US" dirty="0"/>
              <a:t>     截断（</a:t>
            </a:r>
            <a:r>
              <a:rPr lang="en-US" altLang="zh-CN" dirty="0"/>
              <a:t>truncation</a:t>
            </a:r>
            <a:r>
              <a:rPr lang="zh-CN" altLang="en-US" dirty="0"/>
              <a:t>）或溢出（</a:t>
            </a:r>
            <a:r>
              <a:rPr lang="en-US" altLang="zh-CN" dirty="0"/>
              <a:t>overflow</a:t>
            </a:r>
            <a:r>
              <a:rPr lang="zh-CN" altLang="en-US" dirty="0"/>
              <a:t>）</a:t>
            </a:r>
            <a:endParaRPr lang="zh-CN" altLang="en-US" dirty="0"/>
          </a:p>
          <a:p>
            <a:pPr marL="890905" lvl="1" indent="-711200">
              <a:lnSpc>
                <a:spcPct val="105000"/>
              </a:lnSpc>
              <a:buFont typeface="Comic Sans MS" panose="030F0702030302020204" pitchFamily="66" charset="0"/>
              <a:buNone/>
            </a:pPr>
            <a:endParaRPr lang="zh-CN" altLang="en-US" sz="1600" dirty="0"/>
          </a:p>
          <a:p>
            <a:pPr marL="808355" indent="-671830">
              <a:lnSpc>
                <a:spcPct val="105000"/>
              </a:lnSpc>
              <a:buClr>
                <a:schemeClr val="bg1"/>
              </a:buClr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            在选择数据格式和长度时需要平衡数值范围、程序执行期间发生溢出的可能性、处理设备和存储设备的复杂性、以及价格和速度等因素。</a:t>
            </a:r>
            <a:endParaRPr lang="zh-CN" altLang="en-US" sz="2400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09600" y="96520"/>
            <a:ext cx="8410575" cy="574675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指令类型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5491163"/>
          </a:xfrm>
        </p:spPr>
        <p:txBody>
          <a:bodyPr vert="horz" wrap="square" lIns="0" tIns="0" rIns="0" bIns="0" anchor="t"/>
          <a:lstStyle/>
          <a:p>
            <a:pPr>
              <a:spcBef>
                <a:spcPts val="600"/>
              </a:spcBef>
              <a:buFont typeface="隶书" panose="02010509060101010101" pitchFamily="49" charset="-122"/>
              <a:buNone/>
            </a:pPr>
            <a:r>
              <a:rPr lang="zh-CN" altLang="en-US" dirty="0"/>
              <a:t>指令按功能可分成以下三种基本类型：</a:t>
            </a:r>
            <a:endParaRPr lang="zh-CN" altLang="en-US" sz="3200" dirty="0">
              <a:sym typeface="Wingdings" panose="05000000000000000000" pitchFamily="2" charset="2"/>
            </a:endParaRPr>
          </a:p>
          <a:p>
            <a:pPr marL="622300" lvl="1" indent="-436245">
              <a:spcBef>
                <a:spcPts val="12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solidFill>
                  <a:srgbClr val="0000CC"/>
                </a:solidFill>
                <a:ea typeface="华文细黑" panose="02010600040101010101" pitchFamily="2" charset="-122"/>
                <a:sym typeface="Wingdings" panose="05000000000000000000" pitchFamily="2" charset="2"/>
              </a:rPr>
              <a:t> 数据传输：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将数据从一个地方（源地址）复制到另一个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 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地方（目的地址），传输结束后源地址中的内容不变。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22300" lvl="1" indent="-436245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2400" dirty="0"/>
              <a:t> </a:t>
            </a:r>
            <a:r>
              <a:rPr lang="zh-CN" altLang="zh-CN" sz="2400" dirty="0"/>
              <a:t>数据传送范围</a:t>
            </a:r>
            <a:r>
              <a:rPr lang="zh-CN" altLang="en-US" sz="2400" dirty="0"/>
              <a:t>：</a:t>
            </a:r>
            <a:r>
              <a:rPr lang="en-US" altLang="zh-CN" sz="2400" dirty="0"/>
              <a:t> R-&gt;R</a:t>
            </a:r>
            <a:r>
              <a:rPr lang="zh-CN" altLang="zh-CN" sz="2400" dirty="0"/>
              <a:t>、</a:t>
            </a:r>
            <a:r>
              <a:rPr lang="en-US" altLang="zh-CN" sz="2400" dirty="0"/>
              <a:t>R-&gt;M</a:t>
            </a:r>
            <a:r>
              <a:rPr lang="zh-CN" altLang="zh-CN" sz="2400" dirty="0"/>
              <a:t>、</a:t>
            </a:r>
            <a:r>
              <a:rPr lang="en-US" altLang="zh-CN" sz="2400" dirty="0"/>
              <a:t>M-&gt;R</a:t>
            </a:r>
            <a:r>
              <a:rPr lang="zh-CN" altLang="zh-CN" sz="2400" dirty="0"/>
              <a:t>或</a:t>
            </a:r>
            <a:r>
              <a:rPr lang="en-US" altLang="zh-CN" sz="2400" dirty="0"/>
              <a:t>M-&gt;M</a:t>
            </a:r>
            <a:endParaRPr lang="en-US" altLang="zh-CN" sz="2400" dirty="0"/>
          </a:p>
          <a:p>
            <a:pPr marL="622300" lvl="1" indent="-436245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2400" dirty="0"/>
              <a:t> </a:t>
            </a:r>
            <a:r>
              <a:rPr lang="zh-CN" altLang="zh-CN" sz="2400" dirty="0"/>
              <a:t>数据传送宽度</a:t>
            </a:r>
            <a:r>
              <a:rPr lang="zh-CN" altLang="en-US" sz="2400" dirty="0"/>
              <a:t>：一般</a:t>
            </a:r>
            <a:r>
              <a:rPr lang="zh-CN" altLang="zh-CN" sz="2400" dirty="0"/>
              <a:t>为固定值（如</a:t>
            </a:r>
            <a:r>
              <a:rPr lang="en-US" altLang="zh-CN" sz="2400" dirty="0"/>
              <a:t>8</a:t>
            </a:r>
            <a:r>
              <a:rPr lang="zh-CN" altLang="zh-CN" sz="2400" dirty="0"/>
              <a:t>、</a:t>
            </a:r>
            <a:r>
              <a:rPr lang="en-US" altLang="zh-CN" sz="2400" dirty="0"/>
              <a:t>16</a:t>
            </a:r>
            <a:r>
              <a:rPr lang="zh-CN" altLang="zh-CN" sz="2400" dirty="0"/>
              <a:t>或</a:t>
            </a:r>
            <a:r>
              <a:rPr lang="en-US" altLang="zh-CN" sz="2400" dirty="0"/>
              <a:t>32bit</a:t>
            </a:r>
            <a:r>
              <a:rPr lang="zh-CN" altLang="zh-CN" sz="2400" dirty="0"/>
              <a:t>），其</a:t>
            </a:r>
            <a:r>
              <a:rPr lang="en-US" altLang="zh-CN" sz="2400" dirty="0"/>
              <a:t>			</a:t>
            </a:r>
            <a:r>
              <a:rPr lang="zh-CN" altLang="zh-CN" sz="2400" dirty="0"/>
              <a:t>它宽度的数据传送</a:t>
            </a:r>
            <a:r>
              <a:rPr lang="zh-CN" altLang="en-US" sz="2400" dirty="0"/>
              <a:t>一般可</a:t>
            </a:r>
            <a:r>
              <a:rPr lang="zh-CN" altLang="zh-CN" sz="2400" dirty="0"/>
              <a:t>通过软件移位和合</a:t>
            </a:r>
            <a:r>
              <a:rPr lang="en-US" altLang="zh-CN" sz="2400" dirty="0"/>
              <a:t>			</a:t>
            </a:r>
            <a:r>
              <a:rPr lang="zh-CN" altLang="zh-CN" sz="2400" dirty="0"/>
              <a:t>并操作来实现。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622300" lvl="1" indent="-436245">
              <a:spcBef>
                <a:spcPts val="1200"/>
              </a:spcBef>
              <a:buClr>
                <a:srgbClr val="0000CC"/>
              </a:buClr>
              <a:buFont typeface="Corbel" panose="020B0503020204020204" pitchFamily="34" charset="0"/>
              <a:buAutoNum type="arabicPeriod" startAt="2"/>
            </a:pPr>
            <a:r>
              <a:rPr lang="zh-CN" altLang="en-US" sz="3200" dirty="0">
                <a:solidFill>
                  <a:srgbClr val="0000CC"/>
                </a:solidFill>
                <a:ea typeface="华文细黑" panose="02010600040101010101" pitchFamily="2" charset="-122"/>
                <a:sym typeface="Wingdings" panose="05000000000000000000" pitchFamily="2" charset="2"/>
              </a:rPr>
              <a:t>数据运算：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Wingdings" panose="05000000000000000000" pitchFamily="2" charset="2"/>
              </a:rPr>
              <a:t>包括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算术运算（加、减、乘、除等）和逻辑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	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运算（与、或、非、异或等）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622300" lvl="1" indent="-436245">
              <a:spcBef>
                <a:spcPts val="600"/>
              </a:spcBef>
              <a:buFont typeface="Comic Sans MS" panose="030F0702030302020204" pitchFamily="66" charset="0"/>
              <a:buNone/>
            </a:pPr>
            <a:r>
              <a:rPr lang="en-US" altLang="zh-CN" sz="2400" dirty="0"/>
              <a:t>		   </a:t>
            </a:r>
            <a:r>
              <a:rPr lang="zh-CN" altLang="en-US" sz="2400" dirty="0"/>
              <a:t>该类指令</a:t>
            </a:r>
            <a:r>
              <a:rPr lang="zh-CN" altLang="zh-CN" sz="2400" dirty="0"/>
              <a:t>需要明确操作数的类型和长度</a:t>
            </a:r>
            <a:r>
              <a:rPr lang="zh-CN" altLang="en-US" sz="2400" dirty="0"/>
              <a:t>。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622300" lvl="1" indent="-436245">
              <a:spcBef>
                <a:spcPts val="1200"/>
              </a:spcBef>
              <a:buClr>
                <a:srgbClr val="0000CC"/>
              </a:buClr>
              <a:buFont typeface="Corbel" panose="020B0503020204020204" pitchFamily="34" charset="0"/>
              <a:buAutoNum type="arabicPeriod" startAt="3"/>
            </a:pPr>
            <a:r>
              <a:rPr lang="zh-CN" altLang="en-US" dirty="0">
                <a:solidFill>
                  <a:srgbClr val="0000CC"/>
                </a:solidFill>
                <a:ea typeface="华文细黑" panose="02010600040101010101" pitchFamily="2" charset="-122"/>
                <a:sym typeface="Wingdings" panose="05000000000000000000" pitchFamily="2" charset="2"/>
              </a:rPr>
              <a:t>控制类：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用于改变正常的程序执行流程，完成程序的跳转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主要包括转移指令和过程指令。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182" name="TextBox 6"/>
          <p:cNvSpPr txBox="1"/>
          <p:nvPr/>
        </p:nvSpPr>
        <p:spPr>
          <a:xfrm>
            <a:off x="8077200" y="2514600"/>
            <a:ext cx="8382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</a:rPr>
              <a:t>I/O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？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左箭头 7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501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415338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机器指令要素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41667" name="Rectangle 3"/>
          <p:cNvSpPr>
            <a:spLocks noGrp="1"/>
          </p:cNvSpPr>
          <p:nvPr>
            <p:ph idx="1"/>
          </p:nvPr>
        </p:nvSpPr>
        <p:spPr>
          <a:xfrm>
            <a:off x="838200" y="990600"/>
            <a:ext cx="8015288" cy="2571750"/>
          </a:xfrm>
        </p:spPr>
        <p:txBody>
          <a:bodyPr vert="horz" wrap="square" lIns="0" tIns="0" rIns="0" bIns="0" anchor="t"/>
          <a:lstStyle/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操作码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(operation code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，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opcode)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：需要完成的操作；</a:t>
            </a:r>
            <a:endParaRPr lang="zh-CN" altLang="en-US" sz="2400" dirty="0">
              <a:latin typeface="Corbel" panose="020B0503020204020204" pitchFamily="34" charset="0"/>
              <a:ea typeface="华文宋体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源操作数 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(source  operand  reference)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：操作所需的输入；</a:t>
            </a:r>
            <a:endParaRPr lang="zh-CN" altLang="en-US" sz="2400" dirty="0">
              <a:latin typeface="Corbel" panose="020B0503020204020204" pitchFamily="34" charset="0"/>
              <a:ea typeface="华文宋体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结果操作数 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(result  operand  reference)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：操作产生的结果；</a:t>
            </a:r>
            <a:endParaRPr lang="zh-CN" altLang="en-US" sz="2400" dirty="0">
              <a:latin typeface="Corbel" panose="020B0503020204020204" pitchFamily="34" charset="0"/>
              <a:ea typeface="华文宋体" panose="02010600040101010101" pitchFamily="2" charset="-122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下一条指令 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(next  instruction  reference)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：告诉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CPU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到哪里</a:t>
            </a:r>
            <a:r>
              <a:rPr lang="en-US" altLang="zh-CN" sz="2400" dirty="0">
                <a:latin typeface="Corbel" panose="020B0503020204020204" pitchFamily="34" charset="0"/>
                <a:ea typeface="华文宋体" panose="02010600040101010101" pitchFamily="2" charset="-122"/>
              </a:rPr>
              <a:t>						</a:t>
            </a:r>
            <a:r>
              <a:rPr lang="zh-CN" altLang="en-US" sz="2400" dirty="0">
                <a:latin typeface="Corbel" panose="020B0503020204020204" pitchFamily="34" charset="0"/>
                <a:ea typeface="华文宋体" panose="02010600040101010101" pitchFamily="2" charset="-122"/>
              </a:rPr>
              <a:t>取下一条指令。 </a:t>
            </a:r>
            <a:endParaRPr lang="en-US" altLang="zh-CN" sz="2400" dirty="0"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endParaRPr lang="en-US" altLang="zh-CN" sz="2400" dirty="0">
              <a:solidFill>
                <a:schemeClr val="bg1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>
              <a:lnSpc>
                <a:spcPts val="3500"/>
              </a:lnSpc>
              <a:spcBef>
                <a:spcPts val="600"/>
              </a:spcBef>
              <a:buFont typeface="隶书" panose="02010509060101010101" pitchFamily="49" charset="-122"/>
              <a:buNone/>
            </a:pPr>
            <a:endParaRPr lang="zh-CN" altLang="en-US" sz="2400" dirty="0">
              <a:solidFill>
                <a:schemeClr val="bg1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3505200"/>
            <a:ext cx="7572375" cy="314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05CDE5-3681-4C54-A0BB-8201385B4C4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673" name="Rectangle 2"/>
          <p:cNvSpPr>
            <a:spLocks noGrp="1"/>
          </p:cNvSpPr>
          <p:nvPr/>
        </p:nvSpPr>
        <p:spPr>
          <a:xfrm>
            <a:off x="533400" y="76200"/>
            <a:ext cx="8534400" cy="642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200" b="1" kern="1200">
                <a:solidFill>
                  <a:srgbClr val="7F7F7F"/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tx1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  <a:t>指令格式</a:t>
            </a:r>
            <a:endParaRPr lang="zh-CN" altLang="en-US" sz="3200" dirty="0">
              <a:solidFill>
                <a:schemeClr val="tx1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44739" name="Rectangle 3"/>
          <p:cNvSpPr>
            <a:spLocks noGrp="1"/>
          </p:cNvSpPr>
          <p:nvPr>
            <p:ph type="sldNum" sz="quarter" idx="11"/>
          </p:nvPr>
        </p:nvSpPr>
        <p:spPr>
          <a:xfrm>
            <a:off x="381000" y="838200"/>
            <a:ext cx="8610600" cy="5943600"/>
          </a:xfrm>
          <a:ln>
            <a:noFill/>
          </a:ln>
        </p:spPr>
        <p:txBody>
          <a:bodyPr wrap="square" lIns="0" tIns="0" rIns="0" bIns="0" anchor="t"/>
          <a:lstStyle/>
          <a:p>
            <a:pPr algn="l">
              <a:lnSpc>
                <a:spcPts val="3000"/>
              </a:lnSpc>
              <a:spcBef>
                <a:spcPct val="0"/>
              </a:spcBef>
              <a:buFont typeface="隶书" panose="02010509060101010101" pitchFamily="49" charset="-122"/>
              <a:buNone/>
            </a:pPr>
            <a:r>
              <a:rPr lang="zh-CN" altLang="en-US" dirty="0"/>
              <a:t>        </a:t>
            </a:r>
            <a:r>
              <a:rPr lang="zh-CN" altLang="en-US" sz="2400" dirty="0">
                <a:solidFill>
                  <a:schemeClr val="tx1"/>
                </a:solidFill>
                <a:ea typeface="楷体_GB2312" panose="02010609030101010101" charset="-122"/>
              </a:rPr>
              <a:t>在计算机内部，指令由一个位串来表示。相应于指令的各要素，这些位串划分成几个</a:t>
            </a: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楷体_GB2312" panose="02010609030101010101" charset="-122"/>
              </a:rPr>
              <a:t>字段</a:t>
            </a:r>
            <a:r>
              <a:rPr lang="zh-CN" altLang="en-US" sz="2400" dirty="0">
                <a:ea typeface="楷体_GB2312" panose="02010609030101010101" charset="-122"/>
              </a:rPr>
              <a:t>：</a:t>
            </a:r>
            <a:endParaRPr lang="en-US" altLang="zh-CN" sz="2400">
              <a:ea typeface="楷体_GB2312" panose="02010609030101010101" charset="-122"/>
            </a:endParaRPr>
          </a:p>
          <a:p>
            <a:pPr algn="l"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1800"/>
          </a:p>
          <a:p>
            <a:pPr algn="l"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1800"/>
          </a:p>
          <a:p>
            <a:pPr algn="l"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1800"/>
          </a:p>
          <a:p>
            <a:pPr algn="l"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1800"/>
          </a:p>
          <a:p>
            <a:pPr lvl="1" algn="l">
              <a:lnSpc>
                <a:spcPct val="90000"/>
              </a:lnSpc>
              <a:spcBef>
                <a:spcPts val="12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操作码字段</a:t>
            </a:r>
            <a:r>
              <a:rPr lang="zh-CN" altLang="en-US" sz="2400" b="1" dirty="0"/>
              <a:t>：</a:t>
            </a:r>
            <a:endParaRPr lang="en-US" altLang="zh-CN" sz="2000"/>
          </a:p>
          <a:p>
            <a:pPr lvl="2" algn="l">
              <a:lnSpc>
                <a:spcPct val="90000"/>
              </a:lnSpc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说明</a:t>
            </a:r>
            <a:r>
              <a:rPr lang="en-US" altLang="zh-CN" sz="2000" b="1">
                <a:latin typeface="楷体_GB2312" panose="02010609030101010101" charset="-122"/>
                <a:ea typeface="楷体_GB2312" panose="02010609030101010101" charset="-122"/>
              </a:rPr>
              <a:t>CPU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应进行的操作</a:t>
            </a:r>
            <a:endParaRPr lang="en-US" altLang="zh-CN" sz="2000" b="1">
              <a:latin typeface="楷体_GB2312" panose="02010609030101010101" charset="-122"/>
              <a:ea typeface="楷体_GB2312" panose="02010609030101010101" charset="-122"/>
            </a:endParaRPr>
          </a:p>
          <a:p>
            <a:pPr lvl="2" algn="l">
              <a:lnSpc>
                <a:spcPct val="90000"/>
              </a:lnSpc>
            </a:pPr>
            <a:r>
              <a:rPr lang="zh-CN" altLang="zh-CN" sz="2000" b="1" dirty="0">
                <a:latin typeface="楷体_GB2312" panose="02010609030101010101" charset="-122"/>
                <a:ea typeface="楷体_GB2312" panose="02010609030101010101" charset="-122"/>
              </a:rPr>
              <a:t>按操作类型分组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：</a:t>
            </a:r>
            <a:r>
              <a:rPr lang="zh-CN" altLang="zh-CN" sz="2000" b="1" dirty="0">
                <a:latin typeface="楷体_GB2312" panose="02010609030101010101" charset="-122"/>
                <a:ea typeface="楷体_GB2312" panose="02010609030101010101" charset="-122"/>
              </a:rPr>
              <a:t>同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类</a:t>
            </a:r>
            <a:r>
              <a:rPr lang="zh-CN" altLang="zh-CN" sz="2000" b="1" dirty="0">
                <a:latin typeface="楷体_GB2312" panose="02010609030101010101" charset="-122"/>
                <a:ea typeface="楷体_GB2312" panose="02010609030101010101" charset="-122"/>
              </a:rPr>
              <a:t>操作要求同样或类似的控制信号，因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此编码也类似（</a:t>
            </a:r>
            <a:r>
              <a:rPr lang="zh-CN" altLang="zh-CN" sz="2000" b="1" dirty="0">
                <a:latin typeface="楷体_GB2312" panose="02010609030101010101" charset="-122"/>
                <a:ea typeface="楷体_GB2312" panose="02010609030101010101" charset="-122"/>
              </a:rPr>
              <a:t>有尽可能多的公共位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）</a:t>
            </a:r>
            <a:endParaRPr lang="en-US" altLang="zh-CN" sz="2000" b="1">
              <a:latin typeface="楷体_GB2312" panose="02010609030101010101" charset="-122"/>
              <a:ea typeface="楷体_GB2312" panose="02010609030101010101" charset="-122"/>
            </a:endParaRPr>
          </a:p>
          <a:p>
            <a:pPr lvl="1" algn="l">
              <a:spcBef>
                <a:spcPts val="12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操作数字段/地址字段：</a:t>
            </a:r>
            <a:endParaRPr lang="en-US" altLang="zh-CN" sz="2000"/>
          </a:p>
          <a:p>
            <a:pPr lvl="2" algn="l">
              <a:spcBef>
                <a:spcPct val="0"/>
              </a:spcBef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说明源操作数和目的操作数存放的位置信息</a:t>
            </a:r>
            <a:r>
              <a:rPr lang="en-US" altLang="zh-CN" sz="2000" b="1">
                <a:latin typeface="楷体_GB2312" panose="02010609030101010101" charset="-122"/>
                <a:ea typeface="楷体_GB2312" panose="02010609030101010101" charset="-122"/>
              </a:rPr>
              <a:t>(R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、</a:t>
            </a:r>
            <a:r>
              <a:rPr lang="en-US" altLang="zh-CN" sz="2000" b="1">
                <a:latin typeface="楷体_GB2312" panose="02010609030101010101" charset="-122"/>
                <a:ea typeface="楷体_GB2312" panose="02010609030101010101" charset="-122"/>
              </a:rPr>
              <a:t>M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或</a:t>
            </a:r>
            <a:r>
              <a:rPr lang="en-US" altLang="zh-CN" sz="2000" b="1">
                <a:latin typeface="楷体_GB2312" panose="02010609030101010101" charset="-122"/>
                <a:ea typeface="楷体_GB2312" panose="02010609030101010101" charset="-122"/>
              </a:rPr>
              <a:t>I/O);</a:t>
            </a:r>
            <a:endParaRPr lang="en-US" altLang="zh-CN" sz="2000" b="1">
              <a:latin typeface="楷体_GB2312" panose="02010609030101010101" charset="-122"/>
              <a:ea typeface="楷体_GB2312" panose="02010609030101010101" charset="-122"/>
            </a:endParaRPr>
          </a:p>
          <a:p>
            <a:pPr lvl="2" algn="l">
              <a:spcBef>
                <a:spcPct val="0"/>
              </a:spcBef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说明源操作数和目的操作数的数据类型</a:t>
            </a:r>
            <a:r>
              <a:rPr lang="en-US" altLang="zh-CN" sz="2000" b="1">
                <a:latin typeface="楷体_GB2312" panose="02010609030101010101" charset="-122"/>
                <a:ea typeface="楷体_GB2312" panose="02010609030101010101" charset="-122"/>
              </a:rPr>
              <a:t>;</a:t>
            </a:r>
            <a:endParaRPr lang="zh-CN" altLang="en-US" sz="2000" b="1" dirty="0">
              <a:latin typeface="楷体_GB2312" panose="02010609030101010101" charset="-122"/>
              <a:ea typeface="楷体_GB2312" panose="02010609030101010101" charset="-122"/>
            </a:endParaRPr>
          </a:p>
          <a:p>
            <a:pPr lvl="1" algn="l">
              <a:spcBef>
                <a:spcPts val="12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下一条指令地址字段：</a:t>
            </a:r>
            <a:endParaRPr lang="en-US" altLang="zh-CN" sz="2000"/>
          </a:p>
          <a:p>
            <a:pPr lvl="2" algn="l">
              <a:spcBef>
                <a:spcPct val="0"/>
              </a:spcBef>
            </a:pPr>
            <a:r>
              <a:rPr lang="zh-CN" altLang="en-US" sz="2000" dirty="0"/>
              <a:t> </a:t>
            </a: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如紧跟当前指令，在主存或虚存中，则不需显示引用；</a:t>
            </a:r>
            <a:endParaRPr lang="en-US" altLang="zh-CN" sz="2000" b="1">
              <a:latin typeface="楷体_GB2312" panose="02010609030101010101" charset="-122"/>
              <a:ea typeface="楷体_GB2312" panose="02010609030101010101" charset="-122"/>
            </a:endParaRPr>
          </a:p>
          <a:p>
            <a:pPr lvl="2" algn="l">
              <a:spcBef>
                <a:spcPct val="0"/>
              </a:spcBef>
            </a:pPr>
            <a:r>
              <a:rPr lang="zh-CN" altLang="en-US" sz="2000" b="1" dirty="0">
                <a:latin typeface="楷体_GB2312" panose="02010609030101010101" charset="-122"/>
                <a:ea typeface="楷体_GB2312" panose="02010609030101010101" charset="-122"/>
              </a:rPr>
              <a:t> 如可能产生跳转，则需要显示给出存储地址；</a:t>
            </a:r>
            <a:endParaRPr lang="zh-CN" altLang="en-US" sz="2000" b="1" dirty="0"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24474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800225"/>
            <a:ext cx="7127875" cy="714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4145915" y="2679700"/>
            <a:ext cx="4191000" cy="396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指令类型决定了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的软件功能特性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6725" y="3987800"/>
            <a:ext cx="3929063" cy="396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寻址方式决定了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硬件功能特性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678" name="矩形 5"/>
          <p:cNvSpPr/>
          <p:nvPr/>
        </p:nvSpPr>
        <p:spPr>
          <a:xfrm>
            <a:off x="8316913" y="6488113"/>
            <a:ext cx="6921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47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47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build="p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操作码字段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91144" name="Picture 8"/>
          <p:cNvPicPr>
            <a:picLocks noChangeAspect="1"/>
          </p:cNvPicPr>
          <p:nvPr/>
        </p:nvPicPr>
        <p:blipFill>
          <a:blip r:embed="rId1">
            <a:lum contrast="30000"/>
          </a:blip>
          <a:srcRect l="17860"/>
          <a:stretch>
            <a:fillRect/>
          </a:stretch>
        </p:blipFill>
        <p:spPr>
          <a:xfrm>
            <a:off x="5156835" y="152400"/>
            <a:ext cx="3987165" cy="6224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0" name="Picture 4"/>
          <p:cNvPicPr>
            <a:picLocks noChangeAspect="1"/>
          </p:cNvPicPr>
          <p:nvPr/>
        </p:nvPicPr>
        <p:blipFill>
          <a:blip r:embed="rId2">
            <a:lum contrast="36000"/>
          </a:blip>
          <a:stretch>
            <a:fillRect/>
          </a:stretch>
        </p:blipFill>
        <p:spPr>
          <a:xfrm>
            <a:off x="41275" y="1276350"/>
            <a:ext cx="4970145" cy="178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2" name="Picture 6"/>
          <p:cNvPicPr>
            <a:picLocks noChangeAspect="1"/>
          </p:cNvPicPr>
          <p:nvPr/>
        </p:nvPicPr>
        <p:blipFill>
          <a:blip r:embed="rId3">
            <a:lum contrast="48000"/>
          </a:blip>
          <a:stretch>
            <a:fillRect/>
          </a:stretch>
        </p:blipFill>
        <p:spPr>
          <a:xfrm>
            <a:off x="422275" y="4381500"/>
            <a:ext cx="4833620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1555750" y="3200400"/>
            <a:ext cx="26352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常见指令字段分配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91146" name="Oval 10"/>
          <p:cNvSpPr/>
          <p:nvPr/>
        </p:nvSpPr>
        <p:spPr>
          <a:xfrm>
            <a:off x="149225" y="1349375"/>
            <a:ext cx="2233613" cy="431800"/>
          </a:xfrm>
          <a:prstGeom prst="ellipse">
            <a:avLst/>
          </a:prstGeom>
          <a:solidFill>
            <a:srgbClr val="80000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48" name="Oval 12"/>
          <p:cNvSpPr/>
          <p:nvPr/>
        </p:nvSpPr>
        <p:spPr>
          <a:xfrm>
            <a:off x="2733675" y="1352550"/>
            <a:ext cx="647700" cy="431800"/>
          </a:xfrm>
          <a:prstGeom prst="ellipse">
            <a:avLst/>
          </a:prstGeom>
          <a:solidFill>
            <a:srgbClr val="80000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49" name="Oval 13"/>
          <p:cNvSpPr/>
          <p:nvPr/>
        </p:nvSpPr>
        <p:spPr>
          <a:xfrm>
            <a:off x="149225" y="2360613"/>
            <a:ext cx="863600" cy="431800"/>
          </a:xfrm>
          <a:prstGeom prst="ellipse">
            <a:avLst/>
          </a:prstGeom>
          <a:solidFill>
            <a:srgbClr val="80000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50" name="Oval 14"/>
          <p:cNvSpPr/>
          <p:nvPr/>
        </p:nvSpPr>
        <p:spPr>
          <a:xfrm>
            <a:off x="2665413" y="2284413"/>
            <a:ext cx="792162" cy="431800"/>
          </a:xfrm>
          <a:prstGeom prst="ellipse">
            <a:avLst/>
          </a:prstGeom>
          <a:solidFill>
            <a:srgbClr val="80000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1609725" y="5029200"/>
            <a:ext cx="23288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操作码位段分配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91152" name="Text Box 16"/>
          <p:cNvSpPr txBox="1">
            <a:spLocks noChangeArrowheads="1"/>
          </p:cNvSpPr>
          <p:nvPr/>
        </p:nvSpPr>
        <p:spPr bwMode="auto">
          <a:xfrm>
            <a:off x="6200775" y="6351588"/>
            <a:ext cx="1724025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扩展操作码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91153" name="Oval 17"/>
          <p:cNvSpPr/>
          <p:nvPr/>
        </p:nvSpPr>
        <p:spPr>
          <a:xfrm>
            <a:off x="6318568" y="449263"/>
            <a:ext cx="360362" cy="1008062"/>
          </a:xfrm>
          <a:prstGeom prst="ellipse">
            <a:avLst/>
          </a:prstGeom>
          <a:solidFill>
            <a:srgbClr val="0000FF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54" name="Oval 18"/>
          <p:cNvSpPr/>
          <p:nvPr/>
        </p:nvSpPr>
        <p:spPr>
          <a:xfrm>
            <a:off x="6328093" y="1640840"/>
            <a:ext cx="720725" cy="935038"/>
          </a:xfrm>
          <a:prstGeom prst="ellipse">
            <a:avLst/>
          </a:prstGeom>
          <a:solidFill>
            <a:srgbClr val="00FFFF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55" name="Oval 19"/>
          <p:cNvSpPr/>
          <p:nvPr/>
        </p:nvSpPr>
        <p:spPr>
          <a:xfrm>
            <a:off x="6355080" y="2820670"/>
            <a:ext cx="1080770" cy="1878965"/>
          </a:xfrm>
          <a:prstGeom prst="ellipse">
            <a:avLst/>
          </a:prstGeom>
          <a:solidFill>
            <a:srgbClr val="FF660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56" name="Oval 20"/>
          <p:cNvSpPr/>
          <p:nvPr/>
        </p:nvSpPr>
        <p:spPr>
          <a:xfrm>
            <a:off x="6288405" y="4953000"/>
            <a:ext cx="1464945" cy="1033780"/>
          </a:xfrm>
          <a:prstGeom prst="ellipse">
            <a:avLst/>
          </a:prstGeom>
          <a:solidFill>
            <a:srgbClr val="800080">
              <a:alpha val="3999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5" grpId="0"/>
      <p:bldP spid="91146" grpId="0" bldLvl="0" animBg="1"/>
      <p:bldP spid="91148" grpId="0" bldLvl="0" animBg="1"/>
      <p:bldP spid="91149" grpId="0" bldLvl="0" animBg="1"/>
      <p:bldP spid="91150" grpId="0" bldLvl="0" animBg="1"/>
      <p:bldP spid="91151" grpId="0"/>
      <p:bldP spid="91152" grpId="0"/>
      <p:bldP spid="91153" grpId="0" bldLvl="0" animBg="1"/>
      <p:bldP spid="91154" grpId="0" bldLvl="0" animBg="1"/>
      <p:bldP spid="91155" grpId="0" bldLvl="0" animBg="1"/>
      <p:bldP spid="9115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/>
          </p:cNvSpPr>
          <p:nvPr>
            <p:ph idx="1"/>
          </p:nvPr>
        </p:nvSpPr>
        <p:spPr>
          <a:xfrm>
            <a:off x="1281113" y="871538"/>
            <a:ext cx="7329487" cy="5681662"/>
          </a:xfrm>
        </p:spPr>
        <p:txBody>
          <a:bodyPr vert="horz" wrap="square" lIns="0" tIns="0" rIns="0" bIns="0" anchor="t"/>
          <a:lstStyle/>
          <a:p>
            <a:pPr marL="609600" indent="-609600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3600" dirty="0"/>
              <a:t>中央处理单元</a:t>
            </a:r>
            <a:endParaRPr lang="zh-CN" altLang="en-US" sz="3600" dirty="0"/>
          </a:p>
          <a:p>
            <a:pPr marL="609600" indent="-6096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zh-CN" sz="3600" dirty="0"/>
              <a:t>      </a:t>
            </a:r>
            <a:r>
              <a:rPr lang="en-US" altLang="zh-CN" sz="3200" dirty="0"/>
              <a:t>Central Processing Unit, CPU</a:t>
            </a:r>
            <a:endParaRPr lang="en-US" altLang="zh-CN" sz="3600" dirty="0"/>
          </a:p>
          <a:p>
            <a:pPr marL="609600" indent="-609600">
              <a:lnSpc>
                <a:spcPct val="110000"/>
              </a:lnSpc>
              <a:buFont typeface="Wingdings" panose="05000000000000000000" pitchFamily="2" charset="2"/>
              <a:buAutoNum type="arabicPeriod" startAt="2"/>
            </a:pPr>
            <a:r>
              <a:rPr lang="zh-CN" altLang="en-US" sz="3600" dirty="0"/>
              <a:t>微处理器</a:t>
            </a:r>
            <a:endParaRPr lang="zh-CN" altLang="en-US" sz="3600" dirty="0"/>
          </a:p>
          <a:p>
            <a:pPr marL="609600" indent="-6096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zh-CN" sz="3600" dirty="0"/>
              <a:t>      </a:t>
            </a:r>
            <a:r>
              <a:rPr lang="en-US" altLang="zh-CN" sz="3200" dirty="0"/>
              <a:t>Micro Processing Unit, MPU</a:t>
            </a:r>
            <a:endParaRPr lang="zh-CN" altLang="en-US" sz="3600" dirty="0"/>
          </a:p>
          <a:p>
            <a:pPr marL="609600" indent="-609600">
              <a:lnSpc>
                <a:spcPct val="110000"/>
              </a:lnSpc>
              <a:buFont typeface="Wingdings" panose="05000000000000000000" pitchFamily="2" charset="2"/>
              <a:buAutoNum type="arabicPeriod" startAt="3"/>
            </a:pPr>
            <a:r>
              <a:rPr lang="zh-CN" altLang="en-US" sz="3600" dirty="0"/>
              <a:t>微控制单元</a:t>
            </a:r>
            <a:endParaRPr lang="zh-CN" altLang="en-US" sz="3600" dirty="0"/>
          </a:p>
          <a:p>
            <a:pPr marL="609600" indent="-609600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zh-CN" sz="3600" dirty="0"/>
              <a:t>      </a:t>
            </a:r>
            <a:r>
              <a:rPr lang="en-US" altLang="zh-CN" sz="3200" dirty="0"/>
              <a:t>Micro Control Unit,</a:t>
            </a:r>
            <a:r>
              <a:rPr lang="zh-CN" altLang="en-US" sz="3200" dirty="0"/>
              <a:t> </a:t>
            </a:r>
            <a:r>
              <a:rPr lang="en-US" altLang="zh-CN" sz="3200" dirty="0"/>
              <a:t>MCU</a:t>
            </a:r>
            <a:endParaRPr lang="en-US" altLang="zh-CN" sz="3600" dirty="0"/>
          </a:p>
          <a:p>
            <a:pPr marL="609600" indent="-609600">
              <a:lnSpc>
                <a:spcPct val="110000"/>
              </a:lnSpc>
              <a:buFont typeface="Wingdings" panose="05000000000000000000" pitchFamily="2" charset="2"/>
              <a:buAutoNum type="arabicPeriod" startAt="4"/>
            </a:pPr>
            <a:r>
              <a:rPr lang="zh-CN" altLang="en-US" sz="3600" dirty="0"/>
              <a:t>单片机</a:t>
            </a:r>
            <a:endParaRPr lang="zh-CN" altLang="en-US" sz="3600" dirty="0"/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AutoNum type="arabicPeriod" startAt="4"/>
            </a:pPr>
            <a:r>
              <a:rPr lang="zh-CN" altLang="en-US" sz="3600" dirty="0"/>
              <a:t>计算机</a:t>
            </a:r>
            <a:endParaRPr lang="zh-CN" altLang="en-US" sz="3600" dirty="0"/>
          </a:p>
        </p:txBody>
      </p:sp>
      <p:sp>
        <p:nvSpPr>
          <p:cNvPr id="107526" name="Oval 6"/>
          <p:cNvSpPr/>
          <p:nvPr/>
        </p:nvSpPr>
        <p:spPr>
          <a:xfrm>
            <a:off x="1066800" y="838200"/>
            <a:ext cx="792163" cy="4967288"/>
          </a:xfrm>
          <a:prstGeom prst="ellipse">
            <a:avLst/>
          </a:prstGeom>
          <a:solidFill>
            <a:srgbClr val="C00000">
              <a:alpha val="5098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7527" name="Text Box 7"/>
          <p:cNvSpPr txBox="1"/>
          <p:nvPr/>
        </p:nvSpPr>
        <p:spPr>
          <a:xfrm>
            <a:off x="613093" y="2444750"/>
            <a:ext cx="668337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单片芯片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07528" name="Oval 8"/>
          <p:cNvSpPr/>
          <p:nvPr/>
        </p:nvSpPr>
        <p:spPr>
          <a:xfrm>
            <a:off x="1600200" y="871538"/>
            <a:ext cx="3560763" cy="2736850"/>
          </a:xfrm>
          <a:prstGeom prst="ellipse">
            <a:avLst/>
          </a:prstGeom>
          <a:solidFill>
            <a:srgbClr val="FFFF00">
              <a:alpha val="4705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7529" name="Text Box 9"/>
          <p:cNvSpPr txBox="1"/>
          <p:nvPr/>
        </p:nvSpPr>
        <p:spPr>
          <a:xfrm>
            <a:off x="4648200" y="914400"/>
            <a:ext cx="38100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</a:rPr>
              <a:t>控制器、运算器、寄存器</a:t>
            </a:r>
            <a:endParaRPr lang="en-US" altLang="zh-CN" sz="2400" b="1" dirty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  <p:sp>
        <p:nvSpPr>
          <p:cNvPr id="107530" name="Oval 10"/>
          <p:cNvSpPr/>
          <p:nvPr/>
        </p:nvSpPr>
        <p:spPr>
          <a:xfrm>
            <a:off x="1524000" y="3679825"/>
            <a:ext cx="3271838" cy="2035175"/>
          </a:xfrm>
          <a:prstGeom prst="ellipse">
            <a:avLst/>
          </a:prstGeom>
          <a:solidFill>
            <a:schemeClr val="accent2">
              <a:alpha val="47058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7531" name="Text Box 11"/>
          <p:cNvSpPr txBox="1"/>
          <p:nvPr/>
        </p:nvSpPr>
        <p:spPr>
          <a:xfrm>
            <a:off x="4648200" y="5029200"/>
            <a:ext cx="41910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charset="-122"/>
              </a:rPr>
              <a:t>CPU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charset="-122"/>
              </a:rPr>
              <a:t>、少量存储器及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charset="-122"/>
              </a:rPr>
              <a:t>I/O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charset="-122"/>
              </a:rPr>
              <a:t>接口</a:t>
            </a:r>
            <a:endParaRPr lang="en-US" altLang="zh-CN" sz="2400" b="1" dirty="0">
              <a:solidFill>
                <a:srgbClr val="002060"/>
              </a:solidFill>
              <a:latin typeface="Arial" panose="020B0604020202020204" pitchFamily="34" charset="0"/>
              <a:ea typeface="仿宋_GB2312" panose="02010609030101010101" charset="-122"/>
            </a:endParaRPr>
          </a:p>
        </p:txBody>
      </p:sp>
      <p:sp>
        <p:nvSpPr>
          <p:cNvPr id="107532" name="Rectangle 12"/>
          <p:cNvSpPr/>
          <p:nvPr/>
        </p:nvSpPr>
        <p:spPr>
          <a:xfrm>
            <a:off x="1163955" y="5943600"/>
            <a:ext cx="2362200" cy="609600"/>
          </a:xfrm>
          <a:prstGeom prst="rect">
            <a:avLst/>
          </a:prstGeom>
          <a:solidFill>
            <a:srgbClr val="1ED9E2">
              <a:alpha val="41176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7533" name="Text Box 13"/>
          <p:cNvSpPr txBox="1"/>
          <p:nvPr/>
        </p:nvSpPr>
        <p:spPr>
          <a:xfrm>
            <a:off x="3352800" y="6091238"/>
            <a:ext cx="43434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CPU+</a:t>
            </a:r>
            <a:r>
              <a:rPr lang="zh-CN" altLang="en-US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存储器</a:t>
            </a:r>
            <a:r>
              <a:rPr lang="en-US" altLang="zh-CN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+</a:t>
            </a:r>
            <a:r>
              <a:rPr lang="zh-CN" altLang="en-US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总线</a:t>
            </a:r>
            <a:r>
              <a:rPr lang="en-US" altLang="zh-CN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/</a:t>
            </a:r>
            <a:r>
              <a:rPr lang="zh-CN" altLang="en-US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接口</a:t>
            </a:r>
            <a:r>
              <a:rPr lang="en-US" altLang="zh-CN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+</a:t>
            </a:r>
            <a:r>
              <a:rPr lang="zh-CN" altLang="en-US" sz="2400" b="1" dirty="0">
                <a:solidFill>
                  <a:srgbClr val="00823B"/>
                </a:solidFill>
                <a:latin typeface="Arial" panose="020B0604020202020204" pitchFamily="34" charset="0"/>
                <a:ea typeface="仿宋_GB2312" panose="02010609030101010101" charset="-122"/>
              </a:rPr>
              <a:t>外设</a:t>
            </a:r>
            <a:endParaRPr lang="zh-CN" altLang="en-US" sz="2400" b="1" dirty="0">
              <a:solidFill>
                <a:srgbClr val="00823B"/>
              </a:solidFill>
              <a:latin typeface="Arial" panose="020B0604020202020204" pitchFamily="34" charset="0"/>
              <a:ea typeface="仿宋_GB2312" panose="02010609030101010101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42938" y="-4762"/>
            <a:ext cx="7572375" cy="642938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29200" algn="l"/>
              </a:tabLst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几个概念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6396" name="日期占位符 4"/>
          <p:cNvSpPr txBox="1">
            <a:spLocks noGrp="1"/>
          </p:cNvSpPr>
          <p:nvPr/>
        </p:nvSpPr>
        <p:spPr>
          <a:xfrm>
            <a:off x="-76200" y="632428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6397" name="矩形 5"/>
          <p:cNvSpPr/>
          <p:nvPr/>
        </p:nvSpPr>
        <p:spPr>
          <a:xfrm>
            <a:off x="8316913" y="6411913"/>
            <a:ext cx="665162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zh-CN" altLang="en-US" sz="1600" dirty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  <p:bldP spid="107526" grpId="0" bldLvl="0" animBg="1"/>
      <p:bldP spid="107527" grpId="0"/>
      <p:bldP spid="107528" grpId="0" bldLvl="0" animBg="1"/>
      <p:bldP spid="107529" grpId="0"/>
      <p:bldP spid="107530" grpId="0" bldLvl="0" animBg="1"/>
      <p:bldP spid="107531" grpId="0"/>
      <p:bldP spid="107532" grpId="0" bldLvl="0" animBg="1"/>
      <p:bldP spid="1075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8375650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操作数字段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6564" name="Rectangle 4"/>
          <p:cNvSpPr>
            <a:spLocks noGrp="1"/>
          </p:cNvSpPr>
          <p:nvPr>
            <p:ph idx="1"/>
          </p:nvPr>
        </p:nvSpPr>
        <p:spPr>
          <a:xfrm>
            <a:off x="609600" y="968375"/>
            <a:ext cx="8056245" cy="4189730"/>
          </a:xfrm>
        </p:spPr>
        <p:txBody>
          <a:bodyPr vert="horz" wrap="square" lIns="0" tIns="0" rIns="0" bIns="0" anchor="t">
            <a:spAutoFit/>
          </a:bodyPr>
          <a:lstStyle/>
          <a:p>
            <a:pPr marL="0" indent="627380">
              <a:lnSpc>
                <a:spcPct val="115000"/>
              </a:lnSpc>
              <a:spcBef>
                <a:spcPct val="30000"/>
              </a:spcBef>
              <a:buClr>
                <a:schemeClr val="bg1"/>
              </a:buClr>
              <a:buFont typeface="Comic Sans MS" panose="030F0702030302020204" pitchFamily="66" charset="0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二元操作</a:t>
            </a:r>
            <a:r>
              <a:rPr lang="en-US" altLang="zh-CN" sz="2400" dirty="0"/>
              <a:t>(binary operation)</a:t>
            </a:r>
            <a:r>
              <a:rPr lang="zh-CN" altLang="en-US" sz="2400" dirty="0"/>
              <a:t>是一种基本操作类型，这样的指令通常包含</a:t>
            </a:r>
            <a:r>
              <a:rPr lang="zh-CN" altLang="en-US" sz="2400" dirty="0">
                <a:solidFill>
                  <a:srgbClr val="FF0000"/>
                </a:solidFill>
              </a:rPr>
              <a:t>三个操作数地址</a:t>
            </a:r>
            <a:r>
              <a:rPr lang="zh-CN" altLang="en-US" sz="2400" dirty="0"/>
              <a:t>：两个源操作数和一个目的</a:t>
            </a:r>
            <a:r>
              <a:rPr lang="en-US" altLang="zh-CN" sz="2400" dirty="0"/>
              <a:t>(</a:t>
            </a:r>
            <a:r>
              <a:rPr lang="zh-CN" altLang="en-US" sz="2400" dirty="0"/>
              <a:t>结果</a:t>
            </a:r>
            <a:r>
              <a:rPr lang="en-US" altLang="zh-CN" sz="2400" dirty="0"/>
              <a:t>)</a:t>
            </a:r>
            <a:r>
              <a:rPr lang="zh-CN" altLang="en-US" sz="2400" dirty="0"/>
              <a:t>操作数。为了缩短指令长度，可以采用以下方法：</a:t>
            </a:r>
            <a:endParaRPr lang="zh-CN" altLang="en-US" dirty="0"/>
          </a:p>
          <a:p>
            <a:pPr marL="342900" indent="-342900">
              <a:lnSpc>
                <a:spcPts val="35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400" dirty="0"/>
              <a:t>只有一个地址指定给存储器中的操作数，而其余地址都指定给</a:t>
            </a:r>
            <a:r>
              <a:rPr lang="zh-CN" altLang="zh-CN" sz="2400" dirty="0">
                <a:solidFill>
                  <a:srgbClr val="C00000"/>
                </a:solidFill>
              </a:rPr>
              <a:t>寄存器</a:t>
            </a:r>
            <a:r>
              <a:rPr lang="zh-CN" altLang="zh-CN" sz="2400" dirty="0"/>
              <a:t>，可以在指令格式中明确地指定其寄存器号。</a:t>
            </a:r>
            <a:endParaRPr lang="zh-CN" altLang="zh-CN" sz="2400" dirty="0"/>
          </a:p>
          <a:p>
            <a:pPr marL="0" indent="0">
              <a:lnSpc>
                <a:spcPts val="3500"/>
              </a:lnSpc>
              <a:spcBef>
                <a:spcPts val="1200"/>
              </a:spcBef>
              <a:buFont typeface="Wingdings" panose="05000000000000000000" charset="0"/>
              <a:buNone/>
            </a:pPr>
            <a:endParaRPr lang="zh-CN" altLang="zh-CN" sz="24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400" dirty="0"/>
              <a:t>把一个、两个或三个操作数的地址在指令格式中变成</a:t>
            </a:r>
            <a:r>
              <a:rPr lang="zh-CN" altLang="zh-CN" sz="2400" dirty="0">
                <a:solidFill>
                  <a:srgbClr val="C00000"/>
                </a:solidFill>
              </a:rPr>
              <a:t>隐含</a:t>
            </a:r>
            <a:r>
              <a:rPr lang="zh-CN" altLang="zh-CN" sz="2400" dirty="0"/>
              <a:t>的地址。隐含的地址可以指定给专用寄存器，而这些寄存器的名字隐含在指令格式的操作码中。</a:t>
            </a:r>
            <a:endParaRPr lang="zh-CN" altLang="zh-CN" sz="24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33796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3797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0" y="3283585"/>
            <a:ext cx="498475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机器指令结构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M-M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M-R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R-R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0" y="5265420"/>
            <a:ext cx="5802313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机器指令结构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：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零地址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、单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地址、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双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rbel" panose="020B0503020204020204"/>
                <a:ea typeface="华文宋体" panose="02010600040101010101" pitchFamily="2" charset="-122"/>
                <a:cs typeface="+mn-cs"/>
              </a:rPr>
              <a:t>地址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charRg st="88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564">
                                            <p:txEl>
                                              <p:charRg st="88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bldLvl="5" build="p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  <a:sym typeface="Wingdings" panose="05000000000000000000" pitchFamily="2" charset="2"/>
              </a:rPr>
              <a:t>寻址方式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052" name="Rectangle 3"/>
          <p:cNvSpPr>
            <a:spLocks noGrp="1"/>
          </p:cNvSpPr>
          <p:nvPr>
            <p:ph idx="1"/>
          </p:nvPr>
        </p:nvSpPr>
        <p:spPr>
          <a:xfrm>
            <a:off x="533400" y="838200"/>
            <a:ext cx="8382000" cy="5715000"/>
          </a:xfrm>
        </p:spPr>
        <p:txBody>
          <a:bodyPr vert="horz" wrap="square" lIns="0" tIns="0" rIns="0" bIns="0" anchor="t"/>
          <a:lstStyle/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</a:rPr>
              <a:t>操作数实际存放位置：</a:t>
            </a:r>
            <a:endParaRPr lang="en-US" altLang="zh-CN" dirty="0">
              <a:solidFill>
                <a:srgbClr val="0000CC"/>
              </a:solidFill>
              <a:latin typeface="华文楷体" panose="02010600040101010101" pitchFamily="2" charset="-122"/>
            </a:endParaRPr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dirty="0"/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Font typeface="隶书" panose="02010509060101010101" pitchFamily="49" charset="-122"/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</a:rPr>
              <a:t>寻址方式：</a:t>
            </a:r>
            <a:endParaRPr lang="zh-CN" altLang="en-US" dirty="0">
              <a:solidFill>
                <a:srgbClr val="0000CC"/>
              </a:solidFill>
              <a:latin typeface="华文楷体" panose="02010600040101010101" pitchFamily="2" charset="-122"/>
            </a:endParaRPr>
          </a:p>
          <a:p>
            <a:pPr marL="450850" lvl="4" indent="0" algn="just">
              <a:buFont typeface="Wingdings" panose="05000000000000000000" pitchFamily="2" charset="2"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．在指令码中指定操作数：</a:t>
            </a:r>
            <a:r>
              <a:rPr lang="zh-CN" altLang="en-US" sz="2400" dirty="0">
                <a:hlinkClick r:id="rId1" action="ppaction://hlinksldjump"/>
              </a:rPr>
              <a:t>立即数寻址</a:t>
            </a:r>
            <a:endParaRPr lang="zh-CN" altLang="en-US" sz="2400" dirty="0"/>
          </a:p>
          <a:p>
            <a:pPr marL="450850" lvl="4" indent="0" algn="just">
              <a:buFont typeface="Wingdings" panose="05000000000000000000" pitchFamily="2" charset="2"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．在寄存器中指定操作数：</a:t>
            </a:r>
            <a:r>
              <a:rPr lang="zh-CN" altLang="en-US" sz="2400" dirty="0">
                <a:hlinkClick r:id="rId2" action="ppaction://hlinksldjump"/>
              </a:rPr>
              <a:t>寄存器（直接）寻址</a:t>
            </a:r>
            <a:endParaRPr lang="en-US" altLang="zh-CN" sz="2400" dirty="0"/>
          </a:p>
          <a:p>
            <a:pPr marL="450850" lvl="4" indent="0" algn="just">
              <a:buFont typeface="Wingdings" panose="05000000000000000000" pitchFamily="2" charset="2"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．在存储器中指定操作数：</a:t>
            </a:r>
            <a:r>
              <a:rPr lang="zh-CN" altLang="en-US" dirty="0">
                <a:hlinkClick r:id="rId3" action="ppaction://hlinksldjump"/>
              </a:rPr>
              <a:t>存储器直接寻址</a:t>
            </a:r>
            <a:r>
              <a:rPr lang="zh-CN" altLang="en-US" dirty="0"/>
              <a:t>、</a:t>
            </a:r>
            <a:r>
              <a:rPr lang="zh-CN" altLang="en-US" dirty="0">
                <a:hlinkClick r:id="rId4" action="ppaction://hlinksldjump"/>
              </a:rPr>
              <a:t>存储器间接寻址</a:t>
            </a:r>
            <a:endParaRPr lang="en-US" altLang="zh-CN" dirty="0"/>
          </a:p>
          <a:p>
            <a:pPr marL="450850" lvl="3" indent="0">
              <a:buFont typeface="Wingdings" panose="05000000000000000000" pitchFamily="2" charset="2"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．在汇编程序中指定操作数：</a:t>
            </a:r>
            <a:r>
              <a:rPr lang="zh-CN" altLang="en-US" sz="2400" dirty="0">
                <a:hlinkClick r:id="rId5" action="ppaction://hlinksldjump"/>
              </a:rPr>
              <a:t> </a:t>
            </a:r>
            <a:r>
              <a:rPr lang="zh-CN" altLang="en-US" sz="2400" dirty="0">
                <a:hlinkClick r:id="rId6" action="ppaction://hlinksldjump"/>
              </a:rPr>
              <a:t>相对寻址</a:t>
            </a:r>
            <a:endParaRPr lang="zh-CN" altLang="en-US" sz="2400" dirty="0">
              <a:hlinkClick r:id="rId5" action="ppaction://hlinksldjump"/>
            </a:endParaRPr>
          </a:p>
          <a:p>
            <a:pPr marL="450850" lvl="4" indent="0" algn="just">
              <a:buFont typeface="Wingdings" panose="05000000000000000000" pitchFamily="2" charset="2"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．操作数在</a:t>
            </a:r>
            <a:r>
              <a:rPr lang="en-US" altLang="zh-CN" sz="2400" dirty="0"/>
              <a:t>I/O</a:t>
            </a:r>
            <a:r>
              <a:rPr lang="zh-CN" altLang="en-US" sz="2400" dirty="0"/>
              <a:t>接口中：</a:t>
            </a:r>
            <a:endParaRPr lang="en-US" altLang="zh-CN" sz="2400" dirty="0"/>
          </a:p>
          <a:p>
            <a:pPr marL="450850" lvl="4" indent="0" algn="just">
              <a:buFont typeface="Wingdings" panose="05000000000000000000" pitchFamily="2" charset="2"/>
              <a:buNone/>
            </a:pPr>
            <a:r>
              <a:rPr lang="zh-CN" altLang="en-US" dirty="0"/>
              <a:t>     存储器寻址（存储器映像编址）或端口寻址（独立编址）</a:t>
            </a:r>
            <a:endParaRPr lang="zh-CN" altLang="en-US" dirty="0"/>
          </a:p>
          <a:p>
            <a:pPr>
              <a:buFont typeface="隶书" panose="02010509060101010101" pitchFamily="49" charset="-122"/>
              <a:buNone/>
            </a:pPr>
            <a:endParaRPr lang="zh-CN" altLang="en-US" sz="2000" dirty="0"/>
          </a:p>
        </p:txBody>
      </p:sp>
      <p:graphicFrame>
        <p:nvGraphicFramePr>
          <p:cNvPr id="23564" name="Object 12"/>
          <p:cNvGraphicFramePr/>
          <p:nvPr/>
        </p:nvGraphicFramePr>
        <p:xfrm>
          <a:off x="2438400" y="1295400"/>
          <a:ext cx="579120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7" imgW="5015230" imgH="2009775" progId="Visio.Drawing.6">
                  <p:embed/>
                </p:oleObj>
              </mc:Choice>
              <mc:Fallback>
                <p:oleObj name="" r:id="rId7" imgW="5015230" imgH="2009775" progId="Visio.Drawing.6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8400" y="1295400"/>
                        <a:ext cx="5791200" cy="2198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533400" y="106363"/>
            <a:ext cx="8380413" cy="1417637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sym typeface="Wingdings" panose="05000000000000000000" pitchFamily="2" charset="2"/>
              </a:rPr>
              <a:t>立即数寻址</a:t>
            </a:r>
            <a:br>
              <a:rPr lang="zh-CN" altLang="en-US" sz="3200" dirty="0">
                <a:sym typeface="Wingdings" panose="05000000000000000000" pitchFamily="2" charset="2"/>
              </a:rPr>
            </a:br>
            <a:r>
              <a:rPr lang="en-US" altLang="zh-CN" sz="3200" dirty="0">
                <a:sym typeface="Wingdings" panose="05000000000000000000" pitchFamily="2" charset="2"/>
              </a:rPr>
              <a:t>immediate addressing mode</a:t>
            </a:r>
            <a:endParaRPr lang="zh-CN" altLang="en-US" sz="3200" dirty="0">
              <a:sym typeface="Wingdings" panose="05000000000000000000" pitchFamily="2" charset="2"/>
            </a:endParaRP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09800"/>
            <a:ext cx="7920038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左箭头 7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Oval 8"/>
          <p:cNvSpPr/>
          <p:nvPr/>
        </p:nvSpPr>
        <p:spPr>
          <a:xfrm>
            <a:off x="3352800" y="4419600"/>
            <a:ext cx="990600" cy="4572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Oval 8"/>
          <p:cNvSpPr/>
          <p:nvPr/>
        </p:nvSpPr>
        <p:spPr>
          <a:xfrm>
            <a:off x="6781800" y="3352800"/>
            <a:ext cx="1295400" cy="6096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248400" y="4267200"/>
            <a:ext cx="2133600" cy="6858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 w="9525">
            <a:noFill/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Oval 8"/>
          <p:cNvSpPr/>
          <p:nvPr/>
        </p:nvSpPr>
        <p:spPr>
          <a:xfrm>
            <a:off x="4648200" y="2362200"/>
            <a:ext cx="990600" cy="6096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609600" y="76200"/>
            <a:ext cx="8410575" cy="108108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/>
              <a:t>寄存器直接寻址方式</a:t>
            </a:r>
            <a:br>
              <a:rPr lang="en-US" altLang="zh-CN" sz="3200" dirty="0"/>
            </a:br>
            <a:r>
              <a:rPr lang="en-US" altLang="zh-CN" sz="3200" dirty="0"/>
              <a:t>register direct addressing mode</a:t>
            </a:r>
            <a:endParaRPr lang="zh-CN" altLang="en-US" sz="3200" dirty="0"/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1066800" y="3935413"/>
            <a:ext cx="4267200" cy="2312987"/>
          </a:xfrm>
        </p:spPr>
        <p:txBody>
          <a:bodyPr vert="horz" wrap="square" lIns="0" tIns="0" rIns="0" bIns="0" anchor="t"/>
          <a:lstStyle/>
          <a:p>
            <a:pPr marL="0" indent="0">
              <a:lnSpc>
                <a:spcPct val="120000"/>
              </a:lnSpc>
              <a:buFont typeface="隶书" panose="02010509060101010101" pitchFamily="49" charset="-122"/>
              <a:buNone/>
            </a:pPr>
            <a:r>
              <a:rPr lang="zh-CN" altLang="en-US" sz="3200" dirty="0"/>
              <a:t>    </a:t>
            </a:r>
            <a:r>
              <a:rPr lang="zh-CN" altLang="en-US" dirty="0"/>
              <a:t>指令的地址字段给出</a:t>
            </a:r>
            <a:r>
              <a:rPr lang="zh-CN" altLang="en-US" dirty="0">
                <a:solidFill>
                  <a:srgbClr val="C00000"/>
                </a:solidFill>
              </a:rPr>
              <a:t>寄存器号（名） </a:t>
            </a:r>
            <a:r>
              <a:rPr lang="zh-CN" altLang="en-US" dirty="0"/>
              <a:t>，而被指定的寄存器的内容就是操作数。</a:t>
            </a:r>
            <a:r>
              <a:rPr lang="zh-CN" altLang="en-US" sz="3200" dirty="0"/>
              <a:t>  </a:t>
            </a:r>
            <a:endParaRPr lang="zh-CN" altLang="en-US" sz="3200" dirty="0"/>
          </a:p>
        </p:txBody>
      </p:sp>
      <p:pic>
        <p:nvPicPr>
          <p:cNvPr id="4198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25575"/>
            <a:ext cx="8458200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Picture 7" descr="寄存器寻址方式"/>
          <p:cNvPicPr>
            <a:picLocks noChangeAspect="1"/>
          </p:cNvPicPr>
          <p:nvPr/>
        </p:nvPicPr>
        <p:blipFill>
          <a:blip r:embed="rId2">
            <a:lum bright="-12000" contrast="60000"/>
          </a:blip>
          <a:stretch>
            <a:fillRect/>
          </a:stretch>
        </p:blipFill>
        <p:spPr>
          <a:xfrm>
            <a:off x="5791200" y="3968750"/>
            <a:ext cx="2438400" cy="2246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2" name="Oval 8"/>
          <p:cNvSpPr/>
          <p:nvPr/>
        </p:nvSpPr>
        <p:spPr>
          <a:xfrm>
            <a:off x="3249613" y="2339975"/>
            <a:ext cx="865187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93" name="Oval 9"/>
          <p:cNvSpPr/>
          <p:nvPr/>
        </p:nvSpPr>
        <p:spPr>
          <a:xfrm>
            <a:off x="5307013" y="2339975"/>
            <a:ext cx="865187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94" name="Oval 10"/>
          <p:cNvSpPr/>
          <p:nvPr/>
        </p:nvSpPr>
        <p:spPr>
          <a:xfrm>
            <a:off x="7364413" y="2339975"/>
            <a:ext cx="865187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98" name="Oval 14"/>
          <p:cNvSpPr/>
          <p:nvPr/>
        </p:nvSpPr>
        <p:spPr>
          <a:xfrm>
            <a:off x="7162800" y="3073400"/>
            <a:ext cx="733425" cy="431800"/>
          </a:xfrm>
          <a:prstGeom prst="ellipse">
            <a:avLst/>
          </a:prstGeom>
          <a:solidFill>
            <a:schemeClr val="accent2">
              <a:alpha val="58038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99" name="Oval 15"/>
          <p:cNvSpPr/>
          <p:nvPr/>
        </p:nvSpPr>
        <p:spPr>
          <a:xfrm>
            <a:off x="6172200" y="3073400"/>
            <a:ext cx="796925" cy="431800"/>
          </a:xfrm>
          <a:prstGeom prst="ellipse">
            <a:avLst/>
          </a:prstGeom>
          <a:solidFill>
            <a:schemeClr val="accent2">
              <a:alpha val="58038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2000" name="Oval 16"/>
          <p:cNvSpPr/>
          <p:nvPr/>
        </p:nvSpPr>
        <p:spPr>
          <a:xfrm>
            <a:off x="5410200" y="3073400"/>
            <a:ext cx="609600" cy="431800"/>
          </a:xfrm>
          <a:prstGeom prst="ellipse">
            <a:avLst/>
          </a:prstGeom>
          <a:solidFill>
            <a:schemeClr val="accent2">
              <a:alpha val="58038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2001" name="Oval 17"/>
          <p:cNvSpPr/>
          <p:nvPr/>
        </p:nvSpPr>
        <p:spPr>
          <a:xfrm>
            <a:off x="3033713" y="3060700"/>
            <a:ext cx="466725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2002" name="Oval 18"/>
          <p:cNvSpPr/>
          <p:nvPr/>
        </p:nvSpPr>
        <p:spPr>
          <a:xfrm>
            <a:off x="3609975" y="3060700"/>
            <a:ext cx="466725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2003" name="Oval 19"/>
          <p:cNvSpPr/>
          <p:nvPr/>
        </p:nvSpPr>
        <p:spPr>
          <a:xfrm>
            <a:off x="4257675" y="3060700"/>
            <a:ext cx="466725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" name="Oval 8"/>
          <p:cNvSpPr/>
          <p:nvPr/>
        </p:nvSpPr>
        <p:spPr>
          <a:xfrm>
            <a:off x="7086600" y="4191000"/>
            <a:ext cx="457200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" name="Oval 9"/>
          <p:cNvSpPr/>
          <p:nvPr/>
        </p:nvSpPr>
        <p:spPr>
          <a:xfrm>
            <a:off x="5334000" y="1600200"/>
            <a:ext cx="1219200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  <p:bldP spid="41992" grpId="0" animBg="1"/>
      <p:bldP spid="41993" grpId="0" animBg="1"/>
      <p:bldP spid="41994" grpId="0" animBg="1"/>
      <p:bldP spid="41998" grpId="0" animBg="1"/>
      <p:bldP spid="41999" grpId="0" animBg="1"/>
      <p:bldP spid="42000" grpId="0" animBg="1"/>
      <p:bldP spid="42001" grpId="0" animBg="1"/>
      <p:bldP spid="42002" grpId="0" animBg="1"/>
      <p:bldP spid="42003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334375" cy="122396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/>
              <a:t>存储器直接寻址</a:t>
            </a:r>
            <a:br>
              <a:rPr lang="zh-CN" altLang="en-US" sz="3200" dirty="0"/>
            </a:br>
            <a:r>
              <a:rPr lang="en-US" altLang="zh-CN" sz="3200" dirty="0"/>
              <a:t>memory direct addressing mode</a:t>
            </a:r>
            <a:endParaRPr lang="zh-CN" altLang="en-US" sz="3200" dirty="0"/>
          </a:p>
        </p:txBody>
      </p:sp>
      <p:sp>
        <p:nvSpPr>
          <p:cNvPr id="44035" name="Rectangle 3"/>
          <p:cNvSpPr>
            <a:spLocks noGrp="1"/>
          </p:cNvSpPr>
          <p:nvPr>
            <p:ph idx="1"/>
          </p:nvPr>
        </p:nvSpPr>
        <p:spPr>
          <a:xfrm>
            <a:off x="965200" y="4159250"/>
            <a:ext cx="4064000" cy="2089150"/>
          </a:xfrm>
        </p:spPr>
        <p:txBody>
          <a:bodyPr vert="horz" wrap="square" lIns="0" tIns="0" rIns="0" bIns="0" anchor="t"/>
          <a:lstStyle/>
          <a:p>
            <a:pPr marL="0" indent="0">
              <a:lnSpc>
                <a:spcPct val="120000"/>
              </a:lnSpc>
              <a:buFont typeface="隶书" panose="02010509060101010101" pitchFamily="49" charset="-122"/>
              <a:buNone/>
            </a:pPr>
            <a:r>
              <a:rPr lang="zh-CN" altLang="en-US" sz="3200" dirty="0"/>
              <a:t>	指令的地址字段直接给定一个</a:t>
            </a:r>
            <a:r>
              <a:rPr lang="zh-CN" altLang="en-US" sz="3200" dirty="0">
                <a:solidFill>
                  <a:srgbClr val="C00000"/>
                </a:solidFill>
              </a:rPr>
              <a:t>立即数</a:t>
            </a:r>
            <a:r>
              <a:rPr lang="zh-CN" altLang="en-US" sz="3200" dirty="0"/>
              <a:t>作为存储单元的</a:t>
            </a:r>
            <a:r>
              <a:rPr lang="zh-CN" altLang="en-US" sz="3200" dirty="0">
                <a:solidFill>
                  <a:srgbClr val="C00000"/>
                </a:solidFill>
              </a:rPr>
              <a:t>地址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pic>
        <p:nvPicPr>
          <p:cNvPr id="440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16050"/>
            <a:ext cx="8610600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7" descr="图2- 8 b直接寻址"/>
          <p:cNvPicPr>
            <a:picLocks noChangeAspect="1"/>
          </p:cNvPicPr>
          <p:nvPr/>
        </p:nvPicPr>
        <p:blipFill>
          <a:blip r:embed="rId2">
            <a:lum bright="6000" contrast="42000"/>
          </a:blip>
          <a:stretch>
            <a:fillRect/>
          </a:stretch>
        </p:blipFill>
        <p:spPr>
          <a:xfrm>
            <a:off x="5410200" y="3932238"/>
            <a:ext cx="2514600" cy="2309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0" name="Oval 8"/>
          <p:cNvSpPr/>
          <p:nvPr/>
        </p:nvSpPr>
        <p:spPr>
          <a:xfrm>
            <a:off x="7424738" y="2352675"/>
            <a:ext cx="881062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41" name="Oval 9"/>
          <p:cNvSpPr/>
          <p:nvPr/>
        </p:nvSpPr>
        <p:spPr>
          <a:xfrm>
            <a:off x="5291138" y="2281238"/>
            <a:ext cx="881062" cy="431800"/>
          </a:xfrm>
          <a:prstGeom prst="ellipse">
            <a:avLst/>
          </a:prstGeom>
          <a:solidFill>
            <a:srgbClr val="00FFFF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42" name="Oval 10"/>
          <p:cNvSpPr/>
          <p:nvPr/>
        </p:nvSpPr>
        <p:spPr>
          <a:xfrm>
            <a:off x="3309938" y="2281238"/>
            <a:ext cx="881062" cy="431800"/>
          </a:xfrm>
          <a:prstGeom prst="ellipse">
            <a:avLst/>
          </a:prstGeom>
          <a:solidFill>
            <a:srgbClr val="00FFFF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4043" name="Text Box 11"/>
          <p:cNvSpPr txBox="1"/>
          <p:nvPr/>
        </p:nvSpPr>
        <p:spPr>
          <a:xfrm>
            <a:off x="3276600" y="2713038"/>
            <a:ext cx="2563813" cy="400050"/>
          </a:xfrm>
          <a:prstGeom prst="rect">
            <a:avLst/>
          </a:prstGeom>
          <a:solidFill>
            <a:srgbClr val="00CCFF"/>
          </a:solidFill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latin typeface="Arial" panose="020B0604020202020204" pitchFamily="34" charset="0"/>
              </a:rPr>
              <a:t>寄存器直接寻址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6964363" y="3216275"/>
            <a:ext cx="1492250" cy="4318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 w="9525">
            <a:noFill/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45" name="Oval 13"/>
          <p:cNvSpPr/>
          <p:nvPr/>
        </p:nvSpPr>
        <p:spPr>
          <a:xfrm>
            <a:off x="3690938" y="3216275"/>
            <a:ext cx="881062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" name="Oval 13"/>
          <p:cNvSpPr/>
          <p:nvPr/>
        </p:nvSpPr>
        <p:spPr>
          <a:xfrm>
            <a:off x="5715000" y="4140200"/>
            <a:ext cx="1447800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" name="Oval 8"/>
          <p:cNvSpPr/>
          <p:nvPr/>
        </p:nvSpPr>
        <p:spPr>
          <a:xfrm>
            <a:off x="6629400" y="1447800"/>
            <a:ext cx="1600200" cy="4572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  <p:bldP spid="44040" grpId="0" animBg="1"/>
      <p:bldP spid="44041" grpId="0" animBg="1"/>
      <p:bldP spid="44042" grpId="0" animBg="1"/>
      <p:bldP spid="44043" grpId="0" animBg="1"/>
      <p:bldP spid="44044" grpId="0" animBg="1"/>
      <p:bldP spid="4404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544513" y="76200"/>
            <a:ext cx="8294687" cy="13192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/>
              <a:t>存储器间接寻址</a:t>
            </a:r>
            <a:br>
              <a:rPr lang="zh-CN" altLang="en-US" sz="3200" dirty="0"/>
            </a:br>
            <a:r>
              <a:rPr lang="en-US" altLang="zh-CN" sz="3200" dirty="0"/>
              <a:t>memory indirect addressing mode</a:t>
            </a:r>
            <a:endParaRPr lang="zh-CN" altLang="en-US" sz="3200" dirty="0"/>
          </a:p>
        </p:txBody>
      </p:sp>
      <p:sp>
        <p:nvSpPr>
          <p:cNvPr id="76803" name="Rectangle 3"/>
          <p:cNvSpPr>
            <a:spLocks noGrp="1"/>
          </p:cNvSpPr>
          <p:nvPr>
            <p:ph idx="1"/>
          </p:nvPr>
        </p:nvSpPr>
        <p:spPr>
          <a:xfrm>
            <a:off x="1524000" y="1600200"/>
            <a:ext cx="6084888" cy="4495800"/>
          </a:xfrm>
        </p:spPr>
        <p:txBody>
          <a:bodyPr vert="horz" wrap="square" lIns="0" tIns="0" rIns="0" bIns="0" anchor="t"/>
          <a:lstStyle/>
          <a:p>
            <a:pPr marL="711200" indent="-711200">
              <a:spcBef>
                <a:spcPts val="24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/>
              <a:t>(1)  </a:t>
            </a:r>
            <a:r>
              <a:rPr lang="zh-CN" altLang="en-US" sz="3200" dirty="0">
                <a:hlinkClick r:id="rId1" action="ppaction://hlinksldjump"/>
              </a:rPr>
              <a:t>寄存器间接寻址方式</a:t>
            </a:r>
            <a:endParaRPr lang="zh-CN" altLang="en-US" sz="3200" dirty="0"/>
          </a:p>
          <a:p>
            <a:pPr marL="711200" indent="-711200" algn="just">
              <a:spcBef>
                <a:spcPts val="24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/>
              <a:t>(2)  </a:t>
            </a:r>
            <a:r>
              <a:rPr lang="zh-CN" altLang="en-US" sz="3200" dirty="0">
                <a:hlinkClick r:id="rId2" action="ppaction://hlinksldjump"/>
              </a:rPr>
              <a:t>存储器间接寻址方式</a:t>
            </a:r>
            <a:endParaRPr lang="zh-CN" altLang="en-US" sz="3200" dirty="0"/>
          </a:p>
          <a:p>
            <a:pPr marL="711200" indent="-711200">
              <a:spcBef>
                <a:spcPts val="24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/>
              <a:t>(3)  </a:t>
            </a:r>
            <a:r>
              <a:rPr lang="zh-CN" altLang="en-US" sz="3200" dirty="0">
                <a:hlinkClick r:id="rId3" action="ppaction://hlinksldjump"/>
              </a:rPr>
              <a:t>位移量寻址方式</a:t>
            </a:r>
            <a:endParaRPr lang="zh-CN" altLang="en-US" sz="3200" dirty="0"/>
          </a:p>
          <a:p>
            <a:pPr marL="711200" indent="-711200">
              <a:spcBef>
                <a:spcPts val="24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/>
              <a:t>(4)  </a:t>
            </a:r>
            <a:r>
              <a:rPr lang="zh-CN" altLang="en-US" sz="3200" dirty="0">
                <a:hlinkClick r:id="rId4" action="ppaction://hlinksldjump"/>
              </a:rPr>
              <a:t>变址寻址方式</a:t>
            </a:r>
            <a:endParaRPr lang="zh-CN" altLang="en-US" sz="3200" dirty="0"/>
          </a:p>
          <a:p>
            <a:pPr marL="711200" indent="-711200">
              <a:spcBef>
                <a:spcPts val="24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dirty="0"/>
              <a:t>(5)  </a:t>
            </a:r>
            <a:r>
              <a:rPr lang="zh-CN" altLang="en-US" sz="3200" dirty="0">
                <a:hlinkClick r:id="rId5" action="ppaction://hlinksldjump"/>
              </a:rPr>
              <a:t>比例尺寻址方式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523683" y="5574030"/>
            <a:ext cx="6583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用于加强编写与位置无关的汇编语言程序</a:t>
            </a:r>
            <a:endParaRPr lang="zh-CN" altLang="en-US" sz="2800" b="1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486775" cy="12684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/>
              <a:t>寄存器间接寻址方式</a:t>
            </a:r>
            <a:br>
              <a:rPr lang="zh-CN" altLang="en-US" sz="3200" dirty="0"/>
            </a:br>
            <a:r>
              <a:rPr lang="en-US" altLang="zh-CN" sz="3200" dirty="0"/>
              <a:t>register indirect addressing mode</a:t>
            </a:r>
            <a:endParaRPr lang="zh-CN" altLang="en-US" sz="3200" dirty="0"/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>
          <a:xfrm>
            <a:off x="838200" y="3810000"/>
            <a:ext cx="4191000" cy="2736850"/>
          </a:xfrm>
        </p:spPr>
        <p:txBody>
          <a:bodyPr vert="horz" wrap="square" lIns="0" tIns="0" rIns="0" bIns="0" anchor="t"/>
          <a:lstStyle/>
          <a:p>
            <a:pPr marL="0" indent="0">
              <a:lnSpc>
                <a:spcPct val="120000"/>
              </a:lnSpc>
              <a:buFont typeface="隶书" panose="02010509060101010101" pitchFamily="49" charset="-122"/>
              <a:buNone/>
            </a:pPr>
            <a:r>
              <a:rPr lang="zh-CN" altLang="en-US" sz="3200" dirty="0"/>
              <a:t>  </a:t>
            </a:r>
            <a:r>
              <a:rPr lang="zh-CN" altLang="en-US" dirty="0"/>
              <a:t>将存储器地址指定在寄存器中，即让</a:t>
            </a:r>
            <a:r>
              <a:rPr lang="zh-CN" altLang="en-US" dirty="0">
                <a:solidFill>
                  <a:srgbClr val="C00000"/>
                </a:solidFill>
              </a:rPr>
              <a:t>寄存器内容指向</a:t>
            </a:r>
            <a:r>
              <a:rPr lang="zh-CN" altLang="en-US" dirty="0"/>
              <a:t>一个可访问到操作数的存储器单元。</a:t>
            </a:r>
            <a:endParaRPr lang="zh-CN" altLang="en-US" dirty="0"/>
          </a:p>
        </p:txBody>
      </p:sp>
      <p:pic>
        <p:nvPicPr>
          <p:cNvPr id="4506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47800"/>
            <a:ext cx="8382000" cy="201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Picture 6" descr="图2- 8 d寄存器间接寻址方式"/>
          <p:cNvPicPr>
            <a:picLocks noChangeAspect="1"/>
          </p:cNvPicPr>
          <p:nvPr/>
        </p:nvPicPr>
        <p:blipFill>
          <a:blip r:embed="rId2">
            <a:lum contrast="48000"/>
          </a:blip>
          <a:stretch>
            <a:fillRect/>
          </a:stretch>
        </p:blipFill>
        <p:spPr>
          <a:xfrm>
            <a:off x="5181600" y="3835400"/>
            <a:ext cx="2822575" cy="248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4" name="Oval 8"/>
          <p:cNvSpPr/>
          <p:nvPr/>
        </p:nvSpPr>
        <p:spPr>
          <a:xfrm>
            <a:off x="7235825" y="2276475"/>
            <a:ext cx="935038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732588" y="2971800"/>
            <a:ext cx="1725613" cy="4318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 w="9525">
            <a:noFill/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6" name="Oval 10"/>
          <p:cNvSpPr/>
          <p:nvPr/>
        </p:nvSpPr>
        <p:spPr>
          <a:xfrm>
            <a:off x="3636963" y="2971800"/>
            <a:ext cx="935037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21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922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  <p:sp>
        <p:nvSpPr>
          <p:cNvPr id="13" name="Oval 8"/>
          <p:cNvSpPr/>
          <p:nvPr/>
        </p:nvSpPr>
        <p:spPr>
          <a:xfrm>
            <a:off x="6553200" y="4038600"/>
            <a:ext cx="609600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Oval 8"/>
          <p:cNvSpPr/>
          <p:nvPr/>
        </p:nvSpPr>
        <p:spPr>
          <a:xfrm>
            <a:off x="5410200" y="5181600"/>
            <a:ext cx="1066800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Oval 8"/>
          <p:cNvSpPr/>
          <p:nvPr/>
        </p:nvSpPr>
        <p:spPr>
          <a:xfrm>
            <a:off x="5105400" y="1524000"/>
            <a:ext cx="935038" cy="431800"/>
          </a:xfrm>
          <a:prstGeom prst="ellipse">
            <a:avLst/>
          </a:prstGeom>
          <a:solidFill>
            <a:srgbClr val="990000">
              <a:alpha val="5803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  <p:bldP spid="45064" grpId="0" animBg="1"/>
      <p:bldP spid="45065" grpId="0" animBg="1"/>
      <p:bldP spid="45066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2819400"/>
            <a:ext cx="3448050" cy="381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5400"/>
            <a:ext cx="7134225" cy="135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562975" cy="1066800"/>
          </a:xfrm>
        </p:spPr>
        <p:txBody>
          <a:bodyPr vert="horz" wrap="square" lIns="91440" tIns="45720" rIns="91440" bIns="45720" anchor="ctr"/>
          <a:lstStyle/>
          <a:p>
            <a:pPr>
              <a:lnSpc>
                <a:spcPts val="4000"/>
              </a:lnSpc>
            </a:pPr>
            <a:r>
              <a:rPr lang="zh-CN" altLang="en-US" sz="3200" dirty="0"/>
              <a:t>存储器间接寻址方式</a:t>
            </a:r>
            <a:br>
              <a:rPr lang="zh-CN" altLang="en-US" sz="3200" dirty="0"/>
            </a:br>
            <a:r>
              <a:rPr lang="zh-CN" altLang="en-US" sz="3200" dirty="0"/>
              <a:t> </a:t>
            </a:r>
            <a:r>
              <a:rPr lang="en-US" altLang="zh-CN" sz="3200" dirty="0"/>
              <a:t>memory indirect addressing mode</a:t>
            </a:r>
            <a:r>
              <a:rPr lang="zh-CN" altLang="en-US" sz="3200" dirty="0"/>
              <a:t> </a:t>
            </a:r>
            <a:endParaRPr lang="zh-CN" altLang="en-US" sz="3200" dirty="0"/>
          </a:p>
        </p:txBody>
      </p:sp>
      <p:sp>
        <p:nvSpPr>
          <p:cNvPr id="47110" name="Rectangle 6"/>
          <p:cNvSpPr/>
          <p:nvPr/>
        </p:nvSpPr>
        <p:spPr>
          <a:xfrm>
            <a:off x="6934200" y="5915025"/>
            <a:ext cx="720725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1" name="Rectangle 7"/>
          <p:cNvSpPr/>
          <p:nvPr/>
        </p:nvSpPr>
        <p:spPr>
          <a:xfrm>
            <a:off x="7696200" y="3552825"/>
            <a:ext cx="508000" cy="304800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2" name="Rectangle 8"/>
          <p:cNvSpPr/>
          <p:nvPr/>
        </p:nvSpPr>
        <p:spPr>
          <a:xfrm>
            <a:off x="6324600" y="3552825"/>
            <a:ext cx="647700" cy="287338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3" name="Rectangle 9"/>
          <p:cNvSpPr/>
          <p:nvPr/>
        </p:nvSpPr>
        <p:spPr>
          <a:xfrm>
            <a:off x="6248400" y="4391025"/>
            <a:ext cx="647700" cy="287338"/>
          </a:xfrm>
          <a:prstGeom prst="rect">
            <a:avLst/>
          </a:prstGeom>
          <a:solidFill>
            <a:srgbClr val="FF99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7" name="Rectangle 13"/>
          <p:cNvSpPr/>
          <p:nvPr/>
        </p:nvSpPr>
        <p:spPr>
          <a:xfrm>
            <a:off x="7696200" y="4391025"/>
            <a:ext cx="533400" cy="228600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8" name="Rectangle 14"/>
          <p:cNvSpPr/>
          <p:nvPr/>
        </p:nvSpPr>
        <p:spPr>
          <a:xfrm>
            <a:off x="4211638" y="1339850"/>
            <a:ext cx="1008062" cy="360363"/>
          </a:xfrm>
          <a:prstGeom prst="rect">
            <a:avLst/>
          </a:prstGeom>
          <a:solidFill>
            <a:schemeClr val="tx2">
              <a:alpha val="39999"/>
            </a:scheme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19" name="Rectangle 15"/>
          <p:cNvSpPr/>
          <p:nvPr/>
        </p:nvSpPr>
        <p:spPr>
          <a:xfrm>
            <a:off x="4500563" y="1828800"/>
            <a:ext cx="720725" cy="381000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21" name="Rectangle 17"/>
          <p:cNvSpPr/>
          <p:nvPr/>
        </p:nvSpPr>
        <p:spPr>
          <a:xfrm>
            <a:off x="3470275" y="2303463"/>
            <a:ext cx="720725" cy="363537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6300788" y="2362200"/>
            <a:ext cx="1871663" cy="228600"/>
          </a:xfrm>
          <a:prstGeom prst="rect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32765" y="3276600"/>
            <a:ext cx="4613275" cy="2518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R="0" defTabSz="914400" eaLnBrk="0" hangingPunct="0">
              <a:lnSpc>
                <a:spcPct val="12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zh-CN" altLang="en-US" sz="2400" b="1" kern="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多级</a:t>
            </a:r>
            <a:r>
              <a:rPr kumimoji="0" lang="zh-CN" altLang="en-US" sz="24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间接寻址；</a:t>
            </a:r>
            <a:endParaRPr kumimoji="0" lang="en-US" altLang="zh-CN" sz="2400" b="1" kern="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 eaLnBrk="0" hangingPunct="0">
              <a:lnSpc>
                <a:spcPct val="12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 通常用于访问存储器中的“</a:t>
            </a:r>
            <a:r>
              <a:rPr kumimoji="0" lang="zh-CN" altLang="en-US" sz="2400" b="1" kern="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跳转表</a:t>
            </a:r>
            <a:r>
              <a:rPr kumimoji="0" lang="zh-CN" altLang="en-US" sz="24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”：跳转表首址指定在</a:t>
            </a:r>
            <a:r>
              <a:rPr kumimoji="0" lang="zh-CN" altLang="en-US" sz="2400" b="1" kern="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寄存器</a:t>
            </a:r>
            <a:r>
              <a:rPr kumimoji="0" lang="zh-CN" altLang="en-US" sz="24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中，该表中的每个表项指向一个可访问到操作数的存储器单元。</a:t>
            </a:r>
            <a:endParaRPr kumimoji="0" lang="zh-CN" altLang="en-US" sz="2400" b="1" kern="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6172200" y="3886200"/>
            <a:ext cx="990600" cy="228600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跳转表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nimBg="1"/>
      <p:bldP spid="47111" grpId="0" animBg="1"/>
      <p:bldP spid="47112" grpId="0" animBg="1"/>
      <p:bldP spid="47113" grpId="0" animBg="1"/>
      <p:bldP spid="47117" grpId="0" animBg="1"/>
      <p:bldP spid="47118" grpId="0" animBg="1"/>
      <p:bldP spid="47119" grpId="0" animBg="1"/>
      <p:bldP spid="47121" grpId="0" animBg="1"/>
      <p:bldP spid="47122" grpId="0" animBg="1"/>
      <p:bldP spid="19" grpId="0" build="p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3124200"/>
            <a:ext cx="3714750" cy="346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65275"/>
            <a:ext cx="6858000" cy="1304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Rectangle 2"/>
          <p:cNvSpPr>
            <a:spLocks noGrp="1"/>
          </p:cNvSpPr>
          <p:nvPr>
            <p:ph type="title"/>
          </p:nvPr>
        </p:nvSpPr>
        <p:spPr>
          <a:xfrm>
            <a:off x="476250" y="76200"/>
            <a:ext cx="8286750" cy="12192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/>
              <a:t>位移量寻址方式</a:t>
            </a:r>
            <a:br>
              <a:rPr lang="zh-CN" altLang="en-US" sz="3200" dirty="0"/>
            </a:br>
            <a:r>
              <a:rPr lang="en-US" altLang="zh-CN" sz="3200" dirty="0"/>
              <a:t>displacement addressing mode</a:t>
            </a:r>
            <a:endParaRPr lang="en-US" altLang="zh-CN" sz="3200" dirty="0"/>
          </a:p>
        </p:txBody>
      </p:sp>
      <p:sp>
        <p:nvSpPr>
          <p:cNvPr id="2" name="Rectangle 3"/>
          <p:cNvSpPr>
            <a:spLocks noGrp="1"/>
          </p:cNvSpPr>
          <p:nvPr>
            <p:ph idx="1"/>
          </p:nvPr>
        </p:nvSpPr>
        <p:spPr>
          <a:xfrm>
            <a:off x="628650" y="3429000"/>
            <a:ext cx="3901440" cy="2408555"/>
          </a:xfrm>
        </p:spPr>
        <p:txBody>
          <a:bodyPr vert="horz" wrap="square" lIns="0" tIns="0" rIns="0" bIns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3200" dirty="0"/>
              <a:t>   </a:t>
            </a:r>
            <a:r>
              <a:rPr lang="zh-CN" altLang="en-US" dirty="0"/>
              <a:t>通常用于数组、矩阵类向量数据的存取：</a:t>
            </a:r>
            <a:r>
              <a:rPr lang="zh-CN" altLang="en-US" dirty="0">
                <a:solidFill>
                  <a:srgbClr val="FF0000"/>
                </a:solidFill>
              </a:rPr>
              <a:t>立即数</a:t>
            </a:r>
            <a:r>
              <a:rPr lang="zh-CN" altLang="en-US" dirty="0"/>
              <a:t>值指定数组首址，</a:t>
            </a:r>
            <a:r>
              <a:rPr lang="zh-CN" altLang="en-US" dirty="0">
                <a:solidFill>
                  <a:srgbClr val="C00000"/>
                </a:solidFill>
              </a:rPr>
              <a:t>寄存器</a:t>
            </a:r>
            <a:r>
              <a:rPr lang="zh-CN" altLang="en-US" dirty="0"/>
              <a:t>指定组内偏移；</a:t>
            </a:r>
            <a:endParaRPr lang="zh-CN" altLang="en-US" dirty="0"/>
          </a:p>
        </p:txBody>
      </p:sp>
      <p:sp>
        <p:nvSpPr>
          <p:cNvPr id="48136" name="Rectangle 8"/>
          <p:cNvSpPr/>
          <p:nvPr/>
        </p:nvSpPr>
        <p:spPr>
          <a:xfrm>
            <a:off x="6202363" y="3819525"/>
            <a:ext cx="503237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7297738" y="5191125"/>
            <a:ext cx="1008063" cy="287338"/>
          </a:xfrm>
          <a:prstGeom prst="rect">
            <a:avLst/>
          </a:prstGeom>
          <a:solidFill>
            <a:schemeClr val="accent6">
              <a:lumMod val="60000"/>
              <a:lumOff val="40000"/>
              <a:alpha val="67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8" name="Rectangle 10"/>
          <p:cNvSpPr/>
          <p:nvPr/>
        </p:nvSpPr>
        <p:spPr>
          <a:xfrm>
            <a:off x="7226300" y="4468813"/>
            <a:ext cx="576263" cy="287337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9" name="Rectangle 11"/>
          <p:cNvSpPr/>
          <p:nvPr/>
        </p:nvSpPr>
        <p:spPr>
          <a:xfrm>
            <a:off x="6799263" y="3819525"/>
            <a:ext cx="287337" cy="287338"/>
          </a:xfrm>
          <a:prstGeom prst="rect">
            <a:avLst/>
          </a:prstGeom>
          <a:solidFill>
            <a:srgbClr val="1ED9E2">
              <a:alpha val="6705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40" name="Rectangle 12"/>
          <p:cNvSpPr/>
          <p:nvPr/>
        </p:nvSpPr>
        <p:spPr>
          <a:xfrm>
            <a:off x="4376738" y="2151063"/>
            <a:ext cx="576262" cy="287337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41" name="Rectangle 13"/>
          <p:cNvSpPr/>
          <p:nvPr/>
        </p:nvSpPr>
        <p:spPr>
          <a:xfrm>
            <a:off x="3124200" y="2535238"/>
            <a:ext cx="576263" cy="287337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43" name="Rectangle 15"/>
          <p:cNvSpPr/>
          <p:nvPr/>
        </p:nvSpPr>
        <p:spPr>
          <a:xfrm>
            <a:off x="3678238" y="2535238"/>
            <a:ext cx="360362" cy="287337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44" name="Rectangle 16"/>
          <p:cNvSpPr/>
          <p:nvPr/>
        </p:nvSpPr>
        <p:spPr>
          <a:xfrm>
            <a:off x="3830638" y="2151063"/>
            <a:ext cx="360362" cy="287337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5940425" y="2535238"/>
            <a:ext cx="1727200" cy="360363"/>
          </a:xfrm>
          <a:prstGeom prst="rect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左箭头 18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3505200" y="1524000"/>
            <a:ext cx="685800" cy="381000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" name="Rectangle 12"/>
          <p:cNvSpPr/>
          <p:nvPr/>
        </p:nvSpPr>
        <p:spPr>
          <a:xfrm>
            <a:off x="7391400" y="1600200"/>
            <a:ext cx="576263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8136" grpId="0" animBg="1"/>
      <p:bldP spid="48137" grpId="0" animBg="1"/>
      <p:bldP spid="48138" grpId="0" animBg="1"/>
      <p:bldP spid="48139" grpId="0" animBg="1"/>
      <p:bldP spid="48140" grpId="0" animBg="1"/>
      <p:bldP spid="48141" grpId="0" animBg="1"/>
      <p:bldP spid="48143" grpId="0" animBg="1"/>
      <p:bldP spid="48144" grpId="0" animBg="1"/>
      <p:bldP spid="48145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8063" y="3095625"/>
            <a:ext cx="4021137" cy="3533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466850"/>
            <a:ext cx="686752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Rectangle 2"/>
          <p:cNvSpPr>
            <a:spLocks noGrp="1"/>
          </p:cNvSpPr>
          <p:nvPr>
            <p:ph type="title"/>
          </p:nvPr>
        </p:nvSpPr>
        <p:spPr>
          <a:xfrm>
            <a:off x="533400" y="103188"/>
            <a:ext cx="8486775" cy="1039812"/>
          </a:xfrm>
        </p:spPr>
        <p:txBody>
          <a:bodyPr vert="horz" wrap="square" lIns="91440" tIns="45720" rIns="91440" bIns="45720" anchor="ctr"/>
          <a:lstStyle/>
          <a:p>
            <a:pPr>
              <a:spcBef>
                <a:spcPts val="1200"/>
              </a:spcBef>
            </a:pPr>
            <a:r>
              <a:rPr lang="zh-CN" altLang="en-US" sz="3200" dirty="0"/>
              <a:t>指数寻址方式</a:t>
            </a:r>
            <a:br>
              <a:rPr lang="en-US" altLang="zh-CN" sz="3200" dirty="0"/>
            </a:br>
            <a:r>
              <a:rPr lang="en-US" altLang="zh-CN" sz="3200" dirty="0"/>
              <a:t>indexed addressing mode</a:t>
            </a:r>
            <a:endParaRPr lang="en-US" altLang="zh-CN" sz="3200" dirty="0"/>
          </a:p>
        </p:txBody>
      </p:sp>
      <p:sp>
        <p:nvSpPr>
          <p:cNvPr id="50184" name="Rectangle 8"/>
          <p:cNvSpPr/>
          <p:nvPr/>
        </p:nvSpPr>
        <p:spPr>
          <a:xfrm>
            <a:off x="6210300" y="3733800"/>
            <a:ext cx="287338" cy="287338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5" name="Rectangle 9"/>
          <p:cNvSpPr/>
          <p:nvPr/>
        </p:nvSpPr>
        <p:spPr>
          <a:xfrm>
            <a:off x="3924300" y="1997075"/>
            <a:ext cx="576263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6" name="Rectangle 10"/>
          <p:cNvSpPr/>
          <p:nvPr/>
        </p:nvSpPr>
        <p:spPr>
          <a:xfrm>
            <a:off x="3419475" y="2428875"/>
            <a:ext cx="360363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7" name="Rectangle 11"/>
          <p:cNvSpPr/>
          <p:nvPr/>
        </p:nvSpPr>
        <p:spPr>
          <a:xfrm>
            <a:off x="4716463" y="1997075"/>
            <a:ext cx="576262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8" name="Rectangle 12"/>
          <p:cNvSpPr/>
          <p:nvPr/>
        </p:nvSpPr>
        <p:spPr>
          <a:xfrm>
            <a:off x="5508625" y="1524000"/>
            <a:ext cx="719138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89" name="Rectangle 13"/>
          <p:cNvSpPr/>
          <p:nvPr/>
        </p:nvSpPr>
        <p:spPr>
          <a:xfrm>
            <a:off x="6516688" y="1524000"/>
            <a:ext cx="792162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90" name="Rectangle 14"/>
          <p:cNvSpPr/>
          <p:nvPr/>
        </p:nvSpPr>
        <p:spPr>
          <a:xfrm>
            <a:off x="7467600" y="4343400"/>
            <a:ext cx="287338" cy="287338"/>
          </a:xfrm>
          <a:prstGeom prst="rect">
            <a:avLst/>
          </a:prstGeom>
          <a:solidFill>
            <a:srgbClr val="00CCFF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91" name="Rectangle 15"/>
          <p:cNvSpPr/>
          <p:nvPr/>
        </p:nvSpPr>
        <p:spPr>
          <a:xfrm>
            <a:off x="6786563" y="3733800"/>
            <a:ext cx="287337" cy="287338"/>
          </a:xfrm>
          <a:prstGeom prst="rect">
            <a:avLst/>
          </a:prstGeom>
          <a:solidFill>
            <a:srgbClr val="C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93" name="Rectangle 17"/>
          <p:cNvSpPr/>
          <p:nvPr/>
        </p:nvSpPr>
        <p:spPr>
          <a:xfrm>
            <a:off x="3924300" y="2438400"/>
            <a:ext cx="576263" cy="287338"/>
          </a:xfrm>
          <a:prstGeom prst="rect">
            <a:avLst/>
          </a:prstGeom>
          <a:solidFill>
            <a:srgbClr val="FF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195" name="Rectangle 19"/>
          <p:cNvSpPr>
            <a:spLocks noChangeArrowheads="1"/>
          </p:cNvSpPr>
          <p:nvPr/>
        </p:nvSpPr>
        <p:spPr bwMode="auto">
          <a:xfrm>
            <a:off x="6372225" y="2428875"/>
            <a:ext cx="1728788" cy="288925"/>
          </a:xfrm>
          <a:prstGeom prst="rect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79463" y="3476625"/>
            <a:ext cx="3657600" cy="289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R="0" defTabSz="914400" eaLnBrk="0" hangingPunct="0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altLang="zh-CN" sz="32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    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通常用于数组、矩阵类向量数据的存取：</a:t>
            </a:r>
            <a:r>
              <a:rPr kumimoji="0" lang="zh-CN" altLang="en-US" sz="2800" b="1" kern="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寄存器</a:t>
            </a:r>
            <a:r>
              <a:rPr kumimoji="0" lang="en-US" altLang="zh-CN" sz="2800" b="1" kern="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1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值指定数组首址，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寄存器</a:t>
            </a:r>
            <a:r>
              <a:rPr kumimoji="0" lang="en-US" altLang="zh-CN" sz="2800" b="1" kern="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2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指定组内偏移；</a:t>
            </a:r>
            <a:endParaRPr kumimoji="0" lang="zh-CN" altLang="en-US" sz="2800" b="1" kern="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7432675" y="5229225"/>
            <a:ext cx="966788" cy="228600"/>
          </a:xfrm>
          <a:prstGeom prst="rect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4" grpId="0" animBg="1"/>
      <p:bldP spid="50185" grpId="0" animBg="1"/>
      <p:bldP spid="50186" grpId="0" animBg="1"/>
      <p:bldP spid="50187" grpId="0" animBg="1"/>
      <p:bldP spid="50188" grpId="0" animBg="1"/>
      <p:bldP spid="50189" grpId="0" animBg="1"/>
      <p:bldP spid="50190" grpId="0" animBg="1"/>
      <p:bldP spid="50191" grpId="0" animBg="1"/>
      <p:bldP spid="50193" grpId="0" animBg="1"/>
      <p:bldP spid="50195" grpId="0" animBg="1"/>
      <p:bldP spid="22" grpId="0" build="p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微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处理器的主要功能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762000"/>
            <a:ext cx="8153400" cy="6096000"/>
          </a:xfrm>
        </p:spPr>
        <p:txBody>
          <a:bodyPr vert="horz" wrap="square" lIns="0" tIns="0" rIns="0" bIns="0" numCol="1" anchor="t" anchorCtr="0" compatLnSpc="1"/>
          <a:lstStyle/>
          <a:p>
            <a:pPr marL="0" indent="444500">
              <a:buNone/>
            </a:pPr>
            <a:r>
              <a:rPr lang="zh-CN" altLang="zh-CN" dirty="0"/>
              <a:t>计算机系统设计师认为：处理器是指一种能够经过多个步骤执行</a:t>
            </a:r>
            <a:r>
              <a:rPr lang="zh-CN" altLang="zh-CN" dirty="0">
                <a:solidFill>
                  <a:srgbClr val="FF0000"/>
                </a:solidFill>
              </a:rPr>
              <a:t>计算</a:t>
            </a:r>
            <a:r>
              <a:rPr lang="zh-CN" altLang="zh-CN" dirty="0"/>
              <a:t>任务的</a:t>
            </a:r>
            <a:r>
              <a:rPr lang="zh-CN" altLang="zh-CN" dirty="0">
                <a:solidFill>
                  <a:srgbClr val="FF0000"/>
                </a:solidFill>
              </a:rPr>
              <a:t>数字</a:t>
            </a:r>
            <a:r>
              <a:rPr lang="zh-CN" altLang="zh-CN" dirty="0"/>
              <a:t>设备。</a:t>
            </a:r>
            <a:endParaRPr lang="en-US" altLang="zh-CN" dirty="0"/>
          </a:p>
          <a:p>
            <a:pPr marL="0" indent="444500">
              <a:buNone/>
            </a:pPr>
            <a:r>
              <a:rPr lang="zh-CN" altLang="zh-CN" dirty="0"/>
              <a:t>从本质上讲，处理器的作用是协调和控制计算机的各个部件，并</a:t>
            </a:r>
            <a:r>
              <a:rPr lang="zh-CN" altLang="zh-CN" dirty="0">
                <a:solidFill>
                  <a:srgbClr val="FF0000"/>
                </a:solidFill>
              </a:rPr>
              <a:t>执行程序</a:t>
            </a:r>
            <a:r>
              <a:rPr lang="zh-CN" altLang="zh-CN" dirty="0"/>
              <a:t>的指令序列。</a:t>
            </a:r>
            <a:endParaRPr lang="en-US" altLang="zh-CN" dirty="0"/>
          </a:p>
          <a:p>
            <a:pPr marL="0" indent="444500">
              <a:buNone/>
            </a:pPr>
            <a:r>
              <a:rPr lang="zh-CN" altLang="en-US" dirty="0"/>
              <a:t>处理器的</a:t>
            </a:r>
            <a:r>
              <a:rPr lang="en-US" altLang="zh-CN" dirty="0"/>
              <a:t>5</a:t>
            </a:r>
            <a:r>
              <a:rPr lang="zh-CN" altLang="en-US" dirty="0"/>
              <a:t>个主要功能：</a:t>
            </a:r>
            <a:endParaRPr lang="en-US" altLang="zh-CN" dirty="0"/>
          </a:p>
          <a:p>
            <a:pPr marL="0" indent="444500">
              <a:buNone/>
            </a:pPr>
            <a:r>
              <a:rPr lang="zh-CN" altLang="zh-CN" sz="2400" dirty="0"/>
              <a:t>① </a:t>
            </a:r>
            <a:r>
              <a:rPr lang="zh-CN" altLang="zh-CN" dirty="0">
                <a:solidFill>
                  <a:srgbClr val="000099"/>
                </a:solidFill>
              </a:rPr>
              <a:t>指令控制</a:t>
            </a:r>
            <a:r>
              <a:rPr lang="zh-CN" altLang="en-US" sz="2400" dirty="0"/>
              <a:t>：</a:t>
            </a:r>
            <a:r>
              <a:rPr lang="zh-CN" altLang="zh-CN" sz="2400" dirty="0"/>
              <a:t>控制指令按程序逻辑顺序执行。</a:t>
            </a:r>
            <a:endParaRPr lang="zh-CN" altLang="zh-CN" sz="2400" dirty="0"/>
          </a:p>
          <a:p>
            <a:pPr marL="0" indent="444500">
              <a:buNone/>
            </a:pPr>
            <a:r>
              <a:rPr lang="zh-CN" altLang="zh-CN" sz="2400" dirty="0"/>
              <a:t>② </a:t>
            </a:r>
            <a:r>
              <a:rPr lang="zh-CN" altLang="zh-CN" dirty="0">
                <a:solidFill>
                  <a:srgbClr val="000099"/>
                </a:solidFill>
              </a:rPr>
              <a:t>操作控制</a:t>
            </a:r>
            <a:r>
              <a:rPr lang="zh-CN" altLang="en-US" sz="2400" dirty="0"/>
              <a:t>：</a:t>
            </a:r>
            <a:r>
              <a:rPr lang="zh-CN" altLang="zh-CN" sz="2400" dirty="0"/>
              <a:t>按照指令执行过程及指令约定功能的需求产生各种操作控制信号。</a:t>
            </a:r>
            <a:endParaRPr lang="zh-CN" altLang="zh-CN" sz="2400" dirty="0"/>
          </a:p>
          <a:p>
            <a:pPr marL="0" indent="444500">
              <a:buNone/>
            </a:pPr>
            <a:r>
              <a:rPr lang="zh-CN" altLang="zh-CN" sz="2400" dirty="0"/>
              <a:t>③ </a:t>
            </a:r>
            <a:r>
              <a:rPr lang="zh-CN" altLang="zh-CN" dirty="0">
                <a:solidFill>
                  <a:srgbClr val="000099"/>
                </a:solidFill>
              </a:rPr>
              <a:t>时</a:t>
            </a:r>
            <a:r>
              <a:rPr lang="zh-CN" altLang="en-US" dirty="0">
                <a:solidFill>
                  <a:srgbClr val="000099"/>
                </a:solidFill>
              </a:rPr>
              <a:t>序</a:t>
            </a:r>
            <a:r>
              <a:rPr lang="zh-CN" altLang="zh-CN" dirty="0">
                <a:solidFill>
                  <a:srgbClr val="000099"/>
                </a:solidFill>
              </a:rPr>
              <a:t>控制</a:t>
            </a:r>
            <a:r>
              <a:rPr lang="zh-CN" altLang="en-US" sz="2400" dirty="0"/>
              <a:t>：</a:t>
            </a:r>
            <a:r>
              <a:rPr lang="zh-CN" altLang="zh-CN" sz="2400" dirty="0"/>
              <a:t>能够在适当的时间</a:t>
            </a:r>
            <a:r>
              <a:rPr lang="en-US" altLang="zh-CN" sz="2400" dirty="0"/>
              <a:t>(</a:t>
            </a:r>
            <a:r>
              <a:rPr lang="zh-CN" altLang="zh-CN" sz="2400" dirty="0"/>
              <a:t>时刻</a:t>
            </a:r>
            <a:r>
              <a:rPr lang="en-US" altLang="zh-CN" sz="2400" dirty="0"/>
              <a:t>)</a:t>
            </a:r>
            <a:r>
              <a:rPr lang="zh-CN" altLang="zh-CN" sz="2400" dirty="0"/>
              <a:t>使相应操作控制信号有效，并保持所需的时长。</a:t>
            </a:r>
            <a:endParaRPr lang="zh-CN" altLang="zh-CN" sz="2400" dirty="0"/>
          </a:p>
          <a:p>
            <a:pPr marL="0" indent="444500">
              <a:buNone/>
            </a:pPr>
            <a:r>
              <a:rPr lang="zh-CN" altLang="zh-CN" sz="2400" dirty="0"/>
              <a:t>④ </a:t>
            </a:r>
            <a:r>
              <a:rPr lang="zh-CN" altLang="zh-CN" dirty="0">
                <a:solidFill>
                  <a:srgbClr val="000099"/>
                </a:solidFill>
              </a:rPr>
              <a:t>数据加工</a:t>
            </a:r>
            <a:r>
              <a:rPr lang="zh-CN" altLang="en-US" sz="2400" dirty="0"/>
              <a:t>：</a:t>
            </a:r>
            <a:r>
              <a:rPr lang="zh-CN" altLang="zh-CN" sz="2400" dirty="0"/>
              <a:t>对数据进行算术和逻辑运算处理。</a:t>
            </a:r>
            <a:endParaRPr lang="zh-CN" altLang="zh-CN" sz="2400" dirty="0"/>
          </a:p>
          <a:p>
            <a:pPr marL="0" indent="444500">
              <a:buNone/>
            </a:pPr>
            <a:r>
              <a:rPr lang="zh-CN" altLang="zh-CN" sz="2400" dirty="0"/>
              <a:t>⑤ </a:t>
            </a:r>
            <a:r>
              <a:rPr lang="zh-CN" altLang="zh-CN" dirty="0">
                <a:solidFill>
                  <a:srgbClr val="000099"/>
                </a:solidFill>
              </a:rPr>
              <a:t>中断处理</a:t>
            </a:r>
            <a:r>
              <a:rPr lang="zh-CN" altLang="en-US" sz="2400" dirty="0"/>
              <a:t>：</a:t>
            </a:r>
            <a:r>
              <a:rPr lang="zh-CN" altLang="zh-CN" sz="2400" dirty="0"/>
              <a:t>程序执行过程中应能够及时处理出现的</a:t>
            </a:r>
            <a:r>
              <a:rPr lang="en-US" altLang="zh-CN" sz="2400" dirty="0"/>
              <a:t>I/O</a:t>
            </a:r>
            <a:r>
              <a:rPr lang="zh-CN" altLang="zh-CN" sz="2400" dirty="0"/>
              <a:t>操作请求及异常情况。</a:t>
            </a:r>
            <a:endParaRPr lang="zh-CN" altLang="zh-CN" sz="2400" dirty="0"/>
          </a:p>
          <a:p>
            <a:pPr marL="0" indent="44450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9888" y="3362325"/>
            <a:ext cx="4125912" cy="3267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47800"/>
            <a:ext cx="7286625" cy="123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2" name="Rectangle 2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1363663"/>
          </a:xfrm>
        </p:spPr>
        <p:txBody>
          <a:bodyPr vert="horz" wrap="square" lIns="91440" tIns="45720" rIns="91440" bIns="45720" anchor="ctr"/>
          <a:lstStyle/>
          <a:p>
            <a:pPr>
              <a:lnSpc>
                <a:spcPts val="4000"/>
              </a:lnSpc>
            </a:pPr>
            <a:r>
              <a:rPr lang="zh-CN" altLang="en-US" sz="3200" dirty="0"/>
              <a:t>比例尺寻址方式</a:t>
            </a:r>
            <a:br>
              <a:rPr lang="zh-CN" altLang="en-US" sz="3200" dirty="0"/>
            </a:br>
            <a:r>
              <a:rPr lang="en-US" altLang="zh-CN" sz="3200" dirty="0"/>
              <a:t>scaled addressing mode</a:t>
            </a:r>
            <a:endParaRPr lang="en-US" altLang="zh-CN" sz="3200" dirty="0"/>
          </a:p>
        </p:txBody>
      </p:sp>
      <p:sp>
        <p:nvSpPr>
          <p:cNvPr id="57351" name="Rectangle 7"/>
          <p:cNvSpPr/>
          <p:nvPr/>
        </p:nvSpPr>
        <p:spPr>
          <a:xfrm>
            <a:off x="6553200" y="2743200"/>
            <a:ext cx="2087563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用字节表示的操作数的长度</a:t>
            </a:r>
            <a:endParaRPr lang="zh-CN" altLang="en-US" sz="20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1219200" y="3962400"/>
            <a:ext cx="2743200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位移量寻址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+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指数寻址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+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自增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自减寻址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7353" name="Oval 9"/>
          <p:cNvSpPr/>
          <p:nvPr/>
        </p:nvSpPr>
        <p:spPr>
          <a:xfrm>
            <a:off x="8077200" y="2286000"/>
            <a:ext cx="381000" cy="533400"/>
          </a:xfrm>
          <a:prstGeom prst="ellipse">
            <a:avLst/>
          </a:prstGeom>
          <a:solidFill>
            <a:srgbClr val="FF0000">
              <a:alpha val="4392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355" name="Rectangle 11"/>
          <p:cNvSpPr/>
          <p:nvPr/>
        </p:nvSpPr>
        <p:spPr>
          <a:xfrm>
            <a:off x="4503738" y="1905000"/>
            <a:ext cx="576262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356" name="Rectangle 12"/>
          <p:cNvSpPr/>
          <p:nvPr/>
        </p:nvSpPr>
        <p:spPr>
          <a:xfrm>
            <a:off x="3352800" y="1905000"/>
            <a:ext cx="1150938" cy="304800"/>
          </a:xfrm>
          <a:prstGeom prst="rect">
            <a:avLst/>
          </a:prstGeom>
          <a:solidFill>
            <a:srgbClr val="8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357" name="Rectangle 13"/>
          <p:cNvSpPr/>
          <p:nvPr/>
        </p:nvSpPr>
        <p:spPr>
          <a:xfrm>
            <a:off x="6389688" y="5495925"/>
            <a:ext cx="1728787" cy="287338"/>
          </a:xfrm>
          <a:prstGeom prst="rect">
            <a:avLst/>
          </a:prstGeom>
          <a:solidFill>
            <a:srgbClr val="0000CC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359" name="Rectangle 15"/>
          <p:cNvSpPr/>
          <p:nvPr/>
        </p:nvSpPr>
        <p:spPr>
          <a:xfrm>
            <a:off x="7467600" y="1447800"/>
            <a:ext cx="762000" cy="228600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6324600" y="2408238"/>
            <a:ext cx="2057400" cy="258763"/>
          </a:xfrm>
          <a:prstGeom prst="rect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1" name="Rectangle 17"/>
          <p:cNvSpPr/>
          <p:nvPr/>
        </p:nvSpPr>
        <p:spPr>
          <a:xfrm>
            <a:off x="2971800" y="2379663"/>
            <a:ext cx="431800" cy="287337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3352800" y="2362200"/>
            <a:ext cx="914400" cy="304800"/>
          </a:xfrm>
          <a:prstGeom prst="rect">
            <a:avLst/>
          </a:prstGeom>
          <a:solidFill>
            <a:srgbClr val="8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" name="Rectangle 12"/>
          <p:cNvSpPr/>
          <p:nvPr/>
        </p:nvSpPr>
        <p:spPr>
          <a:xfrm>
            <a:off x="3429000" y="1447800"/>
            <a:ext cx="1066800" cy="304800"/>
          </a:xfrm>
          <a:prstGeom prst="rect">
            <a:avLst/>
          </a:prstGeom>
          <a:solidFill>
            <a:srgbClr val="800000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" name="Oval 9"/>
          <p:cNvSpPr/>
          <p:nvPr/>
        </p:nvSpPr>
        <p:spPr>
          <a:xfrm>
            <a:off x="7685088" y="5419725"/>
            <a:ext cx="381000" cy="533400"/>
          </a:xfrm>
          <a:prstGeom prst="ellipse">
            <a:avLst/>
          </a:prstGeom>
          <a:solidFill>
            <a:srgbClr val="FF0000">
              <a:alpha val="4392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" name="Rectangle 11"/>
          <p:cNvSpPr/>
          <p:nvPr/>
        </p:nvSpPr>
        <p:spPr>
          <a:xfrm>
            <a:off x="5399088" y="4429125"/>
            <a:ext cx="500062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Rectangle 11"/>
          <p:cNvSpPr/>
          <p:nvPr/>
        </p:nvSpPr>
        <p:spPr>
          <a:xfrm>
            <a:off x="6465888" y="3971925"/>
            <a:ext cx="500062" cy="287338"/>
          </a:xfrm>
          <a:prstGeom prst="rect">
            <a:avLst/>
          </a:prstGeom>
          <a:solidFill>
            <a:srgbClr val="1ED9E2">
              <a:alpha val="4901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" name="左箭头 23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/>
      <p:bldP spid="57350" grpId="0" animBg="1"/>
      <p:bldP spid="57353" grpId="0" animBg="1"/>
      <p:bldP spid="57355" grpId="0" animBg="1"/>
      <p:bldP spid="57356" grpId="0" animBg="1"/>
      <p:bldP spid="57357" grpId="0" animBg="1"/>
      <p:bldP spid="57359" grpId="0" animBg="1"/>
      <p:bldP spid="57360" grpId="0" animBg="1"/>
      <p:bldP spid="57361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xfrm>
            <a:off x="533400" y="62230"/>
            <a:ext cx="8610600" cy="10668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solidFill>
                  <a:schemeClr val="tx1"/>
                </a:solidFill>
              </a:rPr>
              <a:t>PC</a:t>
            </a:r>
            <a:r>
              <a:rPr lang="zh-CN" altLang="en-US" sz="3200" dirty="0">
                <a:solidFill>
                  <a:schemeClr val="tx1"/>
                </a:solidFill>
              </a:rPr>
              <a:t>相对寻址方式</a:t>
            </a:r>
            <a:br>
              <a:rPr lang="zh-CN" altLang="en-US" sz="3200" dirty="0">
                <a:solidFill>
                  <a:schemeClr val="tx1"/>
                </a:solidFill>
              </a:rPr>
            </a:br>
            <a:r>
              <a:rPr lang="en-US" altLang="zh-CN" sz="3200" dirty="0">
                <a:solidFill>
                  <a:schemeClr val="tx1"/>
                </a:solidFill>
              </a:rPr>
              <a:t>Program Counter-related addressing mode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939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808163"/>
            <a:ext cx="4464050" cy="82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Rectangle 3"/>
          <p:cNvSpPr>
            <a:spLocks noChangeArrowheads="1"/>
          </p:cNvSpPr>
          <p:nvPr/>
        </p:nvSpPr>
        <p:spPr bwMode="auto">
          <a:xfrm>
            <a:off x="533400" y="2730500"/>
            <a:ext cx="8610600" cy="3529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355600" algn="l" defTabSz="914400" rtl="0" eaLnBrk="0" fontAlgn="base" latinLnBrk="0" hangingPunct="0">
              <a:lnSpc>
                <a:spcPts val="4500"/>
              </a:lnSpc>
              <a:spcBef>
                <a:spcPct val="25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隶书" panose="02010509060101010101" pitchFamily="49" charset="-122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主要用在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转移和跳转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指令，指定汇编语言程序码的内部位置作为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23B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目的地址偏移量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操作数。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隶书" panose="02010509060101010101" pitchFamily="49" charset="-122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823B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355600" algn="l" defTabSz="914400" rtl="0" eaLnBrk="0" fontAlgn="base" latinLnBrk="0" hangingPunct="0">
              <a:lnSpc>
                <a:spcPts val="45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隶书" panose="02010509060101010101" pitchFamily="49" charset="-122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指令：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JUMP 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]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355600" algn="l" defTabSz="914400" rtl="0" eaLnBrk="0" fontAlgn="base" latinLnBrk="0" hangingPunct="0">
              <a:lnSpc>
                <a:spcPts val="45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隶书" panose="02010509060101010101" pitchFamily="49" charset="-122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操作：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PC ←[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abe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] = (PC)updated +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immSign_ext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401" name="Rectangle 9"/>
          <p:cNvSpPr/>
          <p:nvPr/>
        </p:nvSpPr>
        <p:spPr>
          <a:xfrm>
            <a:off x="4419600" y="5494338"/>
            <a:ext cx="221932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当前指令取出后的</a:t>
            </a:r>
            <a:r>
              <a:rPr lang="en-US" altLang="zh-CN" sz="24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zh-CN" altLang="en-US" sz="24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</a:t>
            </a:r>
            <a:endParaRPr lang="zh-CN" altLang="en-US" sz="24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403" name="Oval 11"/>
          <p:cNvSpPr/>
          <p:nvPr/>
        </p:nvSpPr>
        <p:spPr>
          <a:xfrm>
            <a:off x="4503738" y="4846638"/>
            <a:ext cx="1973262" cy="715962"/>
          </a:xfrm>
          <a:prstGeom prst="ellipse">
            <a:avLst/>
          </a:prstGeom>
          <a:solidFill>
            <a:srgbClr val="800000">
              <a:alpha val="4392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9404" name="Oval 12"/>
          <p:cNvSpPr/>
          <p:nvPr/>
        </p:nvSpPr>
        <p:spPr>
          <a:xfrm>
            <a:off x="4572000" y="1808163"/>
            <a:ext cx="1728788" cy="647700"/>
          </a:xfrm>
          <a:prstGeom prst="ellipse">
            <a:avLst/>
          </a:prstGeom>
          <a:solidFill>
            <a:srgbClr val="16B2EA">
              <a:alpha val="45882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9405" name="Oval 13"/>
          <p:cNvSpPr/>
          <p:nvPr/>
        </p:nvSpPr>
        <p:spPr>
          <a:xfrm>
            <a:off x="6705600" y="4914900"/>
            <a:ext cx="2232025" cy="647700"/>
          </a:xfrm>
          <a:prstGeom prst="ellipse">
            <a:avLst/>
          </a:prstGeom>
          <a:solidFill>
            <a:srgbClr val="16B2EA">
              <a:alpha val="45882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solidFill>
                <a:srgbClr val="1ED9E2"/>
              </a:solidFill>
              <a:latin typeface="Arial" panose="020B0604020202020204" pitchFamily="34" charset="0"/>
            </a:endParaRPr>
          </a:p>
        </p:txBody>
      </p:sp>
      <p:sp>
        <p:nvSpPr>
          <p:cNvPr id="59406" name="Rectangle 14"/>
          <p:cNvSpPr/>
          <p:nvPr/>
        </p:nvSpPr>
        <p:spPr>
          <a:xfrm>
            <a:off x="6705600" y="4419600"/>
            <a:ext cx="21621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823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出现在指令中</a:t>
            </a:r>
            <a:endParaRPr lang="zh-CN" altLang="en-US" sz="2400" b="1" dirty="0">
              <a:solidFill>
                <a:srgbClr val="00823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左箭头 12">
            <a:hlinkClick r:id="rId2" action="ppaction://hlinksldjump"/>
          </p:cNvPr>
          <p:cNvSpPr/>
          <p:nvPr/>
        </p:nvSpPr>
        <p:spPr>
          <a:xfrm>
            <a:off x="8799195" y="6595745"/>
            <a:ext cx="344805" cy="262255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0" grpId="0" build="p"/>
      <p:bldP spid="59401" grpId="0"/>
      <p:bldP spid="59403" grpId="0" animBg="1"/>
      <p:bldP spid="59404" grpId="0" animBg="1"/>
      <p:bldP spid="59405" grpId="0" animBg="1"/>
      <p:bldP spid="594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338138" y="0"/>
            <a:ext cx="8805862" cy="785813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基本的数据通路结构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29699" name="Picture 4" descr="2t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066800"/>
            <a:ext cx="4800600" cy="556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257800" y="1085850"/>
            <a:ext cx="3708400" cy="536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269875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ALU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的实现：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(1)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由基本门电路实	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全加器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(2)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由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位全加器构成	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加法器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269875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(3)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以加法器为核心，	通过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扩展输入选	择逻辑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实现其它	基本算术和逻辑	运算；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95400" y="4114800"/>
            <a:ext cx="2590800" cy="1295400"/>
          </a:xfrm>
          <a:prstGeom prst="roundRect">
            <a:avLst/>
          </a:prstGeom>
          <a:solidFill>
            <a:srgbClr val="C0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381000" y="58738"/>
            <a:ext cx="8131175" cy="855662"/>
          </a:xfrm>
        </p:spPr>
        <p:txBody>
          <a:bodyPr vert="horz" wrap="square" lIns="91440" tIns="45720" rIns="91440" bIns="45720" anchor="ctr"/>
          <a:lstStyle/>
          <a:p>
            <a:pPr marL="254000" indent="-254000">
              <a:buSzPct val="75000"/>
            </a:pP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数据通路中数据流的定义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pSp>
        <p:nvGrpSpPr>
          <p:cNvPr id="2" name="Group 58"/>
          <p:cNvGrpSpPr/>
          <p:nvPr/>
        </p:nvGrpSpPr>
        <p:grpSpPr>
          <a:xfrm>
            <a:off x="304800" y="1374775"/>
            <a:ext cx="8589963" cy="4941888"/>
            <a:chOff x="583" y="1117"/>
            <a:chExt cx="4290" cy="3113"/>
          </a:xfrm>
        </p:grpSpPr>
        <p:sp>
          <p:nvSpPr>
            <p:cNvPr id="47108" name="AutoShape 8"/>
            <p:cNvSpPr/>
            <p:nvPr/>
          </p:nvSpPr>
          <p:spPr>
            <a:xfrm>
              <a:off x="2273" y="2892"/>
              <a:ext cx="1860" cy="931"/>
            </a:xfrm>
            <a:prstGeom prst="flowChartAlternateProcess">
              <a:avLst/>
            </a:prstGeom>
            <a:solidFill>
              <a:srgbClr val="0000CC">
                <a:alpha val="50195"/>
              </a:srgbClr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7109" name="Text Box 3"/>
            <p:cNvSpPr txBox="1"/>
            <p:nvPr/>
          </p:nvSpPr>
          <p:spPr>
            <a:xfrm>
              <a:off x="1160" y="3161"/>
              <a:ext cx="365" cy="266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IR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0" name="Text Box 4"/>
            <p:cNvSpPr txBox="1"/>
            <p:nvPr/>
          </p:nvSpPr>
          <p:spPr>
            <a:xfrm>
              <a:off x="1743" y="3161"/>
              <a:ext cx="365" cy="266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ID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1" name="Text Box 5"/>
            <p:cNvSpPr txBox="1"/>
            <p:nvPr/>
          </p:nvSpPr>
          <p:spPr>
            <a:xfrm>
              <a:off x="2383" y="3157"/>
              <a:ext cx="365" cy="29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REG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2" name="Text Box 6"/>
            <p:cNvSpPr txBox="1"/>
            <p:nvPr/>
          </p:nvSpPr>
          <p:spPr>
            <a:xfrm>
              <a:off x="2974" y="3157"/>
              <a:ext cx="365" cy="29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ALU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3" name="Text Box 7"/>
            <p:cNvSpPr txBox="1"/>
            <p:nvPr/>
          </p:nvSpPr>
          <p:spPr>
            <a:xfrm>
              <a:off x="3607" y="3157"/>
              <a:ext cx="365" cy="252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MEM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4" name="Text Box 9"/>
            <p:cNvSpPr txBox="1"/>
            <p:nvPr/>
          </p:nvSpPr>
          <p:spPr>
            <a:xfrm>
              <a:off x="583" y="3150"/>
              <a:ext cx="410" cy="233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开始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7115" name="Text Box 10"/>
            <p:cNvSpPr txBox="1"/>
            <p:nvPr/>
          </p:nvSpPr>
          <p:spPr>
            <a:xfrm>
              <a:off x="4463" y="3348"/>
              <a:ext cx="410" cy="252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</a:rPr>
                <a:t>退出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16" name="Line 11"/>
            <p:cNvSpPr/>
            <p:nvPr/>
          </p:nvSpPr>
          <p:spPr>
            <a:xfrm>
              <a:off x="903" y="3226"/>
              <a:ext cx="25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17" name="Line 12"/>
            <p:cNvSpPr/>
            <p:nvPr/>
          </p:nvSpPr>
          <p:spPr>
            <a:xfrm>
              <a:off x="1525" y="3226"/>
              <a:ext cx="21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18" name="Line 13"/>
            <p:cNvSpPr/>
            <p:nvPr/>
          </p:nvSpPr>
          <p:spPr>
            <a:xfrm>
              <a:off x="2108" y="3226"/>
              <a:ext cx="165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19" name="Line 14"/>
            <p:cNvSpPr/>
            <p:nvPr/>
          </p:nvSpPr>
          <p:spPr>
            <a:xfrm>
              <a:off x="4133" y="3375"/>
              <a:ext cx="4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20" name="Line 15"/>
            <p:cNvSpPr/>
            <p:nvPr/>
          </p:nvSpPr>
          <p:spPr>
            <a:xfrm>
              <a:off x="2748" y="3226"/>
              <a:ext cx="22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21" name="Line 16"/>
            <p:cNvSpPr/>
            <p:nvPr/>
          </p:nvSpPr>
          <p:spPr>
            <a:xfrm>
              <a:off x="3349" y="3240"/>
              <a:ext cx="139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2" name="Line 17"/>
            <p:cNvSpPr/>
            <p:nvPr/>
          </p:nvSpPr>
          <p:spPr>
            <a:xfrm flipH="1">
              <a:off x="2564" y="3521"/>
              <a:ext cx="121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3" name="Line 18"/>
            <p:cNvSpPr/>
            <p:nvPr/>
          </p:nvSpPr>
          <p:spPr>
            <a:xfrm flipV="1">
              <a:off x="2564" y="3404"/>
              <a:ext cx="1" cy="11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24" name="Line 19"/>
            <p:cNvSpPr/>
            <p:nvPr/>
          </p:nvSpPr>
          <p:spPr>
            <a:xfrm>
              <a:off x="3781" y="3404"/>
              <a:ext cx="1" cy="11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5" name="Line 20"/>
            <p:cNvSpPr/>
            <p:nvPr/>
          </p:nvSpPr>
          <p:spPr>
            <a:xfrm flipH="1">
              <a:off x="3487" y="3240"/>
              <a:ext cx="1" cy="28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26" name="Text Box 21"/>
            <p:cNvSpPr txBox="1"/>
            <p:nvPr/>
          </p:nvSpPr>
          <p:spPr>
            <a:xfrm>
              <a:off x="1168" y="1386"/>
              <a:ext cx="365" cy="266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IR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27" name="Text Box 22"/>
            <p:cNvSpPr txBox="1"/>
            <p:nvPr/>
          </p:nvSpPr>
          <p:spPr>
            <a:xfrm>
              <a:off x="1751" y="1386"/>
              <a:ext cx="365" cy="266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ID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28" name="Text Box 23"/>
            <p:cNvSpPr txBox="1"/>
            <p:nvPr/>
          </p:nvSpPr>
          <p:spPr>
            <a:xfrm>
              <a:off x="2391" y="1382"/>
              <a:ext cx="365" cy="29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ALU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29" name="Text Box 24"/>
            <p:cNvSpPr txBox="1"/>
            <p:nvPr/>
          </p:nvSpPr>
          <p:spPr>
            <a:xfrm>
              <a:off x="2982" y="1382"/>
              <a:ext cx="365" cy="252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MEM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30" name="Text Box 25"/>
            <p:cNvSpPr txBox="1"/>
            <p:nvPr/>
          </p:nvSpPr>
          <p:spPr>
            <a:xfrm>
              <a:off x="3615" y="1382"/>
              <a:ext cx="365" cy="29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</a:rPr>
                <a:t>REG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7131" name="Line 26"/>
            <p:cNvSpPr/>
            <p:nvPr/>
          </p:nvSpPr>
          <p:spPr>
            <a:xfrm flipV="1">
              <a:off x="2604" y="130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32" name="Line 27"/>
            <p:cNvSpPr/>
            <p:nvPr/>
          </p:nvSpPr>
          <p:spPr>
            <a:xfrm>
              <a:off x="3115" y="130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33" name="Line 28"/>
            <p:cNvSpPr/>
            <p:nvPr/>
          </p:nvSpPr>
          <p:spPr>
            <a:xfrm>
              <a:off x="2604" y="1308"/>
              <a:ext cx="511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34" name="Line 29"/>
            <p:cNvSpPr/>
            <p:nvPr/>
          </p:nvSpPr>
          <p:spPr>
            <a:xfrm flipV="1">
              <a:off x="3259" y="130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35" name="Line 30"/>
            <p:cNvSpPr/>
            <p:nvPr/>
          </p:nvSpPr>
          <p:spPr>
            <a:xfrm>
              <a:off x="3770" y="130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36" name="Line 31"/>
            <p:cNvSpPr/>
            <p:nvPr/>
          </p:nvSpPr>
          <p:spPr>
            <a:xfrm>
              <a:off x="3259" y="1308"/>
              <a:ext cx="511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37" name="Line 32"/>
            <p:cNvSpPr/>
            <p:nvPr/>
          </p:nvSpPr>
          <p:spPr>
            <a:xfrm flipH="1">
              <a:off x="3115" y="166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38" name="Line 33"/>
            <p:cNvSpPr/>
            <p:nvPr/>
          </p:nvSpPr>
          <p:spPr>
            <a:xfrm flipH="1" flipV="1">
              <a:off x="2604" y="1665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39" name="Line 34"/>
            <p:cNvSpPr/>
            <p:nvPr/>
          </p:nvSpPr>
          <p:spPr>
            <a:xfrm flipH="1" flipV="1">
              <a:off x="2604" y="1763"/>
              <a:ext cx="511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0" name="Line 35"/>
            <p:cNvSpPr/>
            <p:nvPr/>
          </p:nvSpPr>
          <p:spPr>
            <a:xfrm flipH="1">
              <a:off x="3770" y="1673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1" name="Line 36"/>
            <p:cNvSpPr/>
            <p:nvPr/>
          </p:nvSpPr>
          <p:spPr>
            <a:xfrm flipH="1" flipV="1">
              <a:off x="3264" y="1671"/>
              <a:ext cx="1" cy="9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42" name="Line 37"/>
            <p:cNvSpPr/>
            <p:nvPr/>
          </p:nvSpPr>
          <p:spPr>
            <a:xfrm flipH="1" flipV="1">
              <a:off x="3267" y="1768"/>
              <a:ext cx="511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3" name="Line 38"/>
            <p:cNvSpPr/>
            <p:nvPr/>
          </p:nvSpPr>
          <p:spPr>
            <a:xfrm flipV="1">
              <a:off x="2503" y="1170"/>
              <a:ext cx="1" cy="20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4" name="Line 39"/>
            <p:cNvSpPr/>
            <p:nvPr/>
          </p:nvSpPr>
          <p:spPr>
            <a:xfrm>
              <a:off x="2503" y="1170"/>
              <a:ext cx="138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5" name="Line 40"/>
            <p:cNvSpPr/>
            <p:nvPr/>
          </p:nvSpPr>
          <p:spPr>
            <a:xfrm>
              <a:off x="3890" y="1170"/>
              <a:ext cx="1" cy="20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46" name="Line 41"/>
            <p:cNvSpPr/>
            <p:nvPr/>
          </p:nvSpPr>
          <p:spPr>
            <a:xfrm flipV="1">
              <a:off x="3890" y="1693"/>
              <a:ext cx="1" cy="20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7" name="Line 42"/>
            <p:cNvSpPr/>
            <p:nvPr/>
          </p:nvSpPr>
          <p:spPr>
            <a:xfrm>
              <a:off x="2503" y="1901"/>
              <a:ext cx="138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48" name="Line 43"/>
            <p:cNvSpPr/>
            <p:nvPr/>
          </p:nvSpPr>
          <p:spPr>
            <a:xfrm flipV="1">
              <a:off x="2503" y="1697"/>
              <a:ext cx="1" cy="20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49" name="AutoShape 44"/>
            <p:cNvSpPr/>
            <p:nvPr/>
          </p:nvSpPr>
          <p:spPr>
            <a:xfrm>
              <a:off x="2281" y="1117"/>
              <a:ext cx="1860" cy="945"/>
            </a:xfrm>
            <a:prstGeom prst="flowChartAlternateProcess">
              <a:avLst/>
            </a:prstGeom>
            <a:solidFill>
              <a:srgbClr val="C00000">
                <a:alpha val="45097"/>
              </a:srgbClr>
            </a:soli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7150" name="Text Box 45"/>
            <p:cNvSpPr txBox="1"/>
            <p:nvPr/>
          </p:nvSpPr>
          <p:spPr>
            <a:xfrm>
              <a:off x="2374" y="1858"/>
              <a:ext cx="1682" cy="212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Times New Roman" panose="02020603050405020304" pitchFamily="18" charset="0"/>
                </a:rPr>
                <a:t>微操作通道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47151" name="Text Box 46"/>
            <p:cNvSpPr txBox="1"/>
            <p:nvPr/>
          </p:nvSpPr>
          <p:spPr>
            <a:xfrm>
              <a:off x="605" y="1419"/>
              <a:ext cx="410" cy="233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</a:rPr>
                <a:t>开始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7152" name="Text Box 47"/>
            <p:cNvSpPr txBox="1"/>
            <p:nvPr/>
          </p:nvSpPr>
          <p:spPr>
            <a:xfrm>
              <a:off x="4463" y="1413"/>
              <a:ext cx="410" cy="252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Times New Roman" panose="02020603050405020304" pitchFamily="18" charset="0"/>
                </a:rPr>
                <a:t>退出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7153" name="Line 48"/>
            <p:cNvSpPr/>
            <p:nvPr/>
          </p:nvSpPr>
          <p:spPr>
            <a:xfrm>
              <a:off x="911" y="1451"/>
              <a:ext cx="25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54" name="Line 49"/>
            <p:cNvSpPr/>
            <p:nvPr/>
          </p:nvSpPr>
          <p:spPr>
            <a:xfrm>
              <a:off x="1533" y="1451"/>
              <a:ext cx="21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55" name="Line 50"/>
            <p:cNvSpPr/>
            <p:nvPr/>
          </p:nvSpPr>
          <p:spPr>
            <a:xfrm>
              <a:off x="2116" y="1451"/>
              <a:ext cx="165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56" name="Line 51"/>
            <p:cNvSpPr/>
            <p:nvPr/>
          </p:nvSpPr>
          <p:spPr>
            <a:xfrm>
              <a:off x="4141" y="1451"/>
              <a:ext cx="40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7157" name="Text Box 52"/>
            <p:cNvSpPr txBox="1"/>
            <p:nvPr/>
          </p:nvSpPr>
          <p:spPr>
            <a:xfrm>
              <a:off x="2435" y="3605"/>
              <a:ext cx="1682" cy="212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Times New Roman" panose="02020603050405020304" pitchFamily="18" charset="0"/>
                </a:rPr>
                <a:t>单通数据通道</a:t>
              </a:r>
              <a:endParaRPr lang="zh-CN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47158" name="Text Box 53"/>
            <p:cNvSpPr txBox="1"/>
            <p:nvPr/>
          </p:nvSpPr>
          <p:spPr>
            <a:xfrm>
              <a:off x="1321" y="3906"/>
              <a:ext cx="2724" cy="3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82550" tIns="41275" rIns="82550" bIns="4127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RISC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：</a:t>
              </a: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Load/Store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结构</a:t>
              </a:r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59" name="Text Box 54"/>
            <p:cNvSpPr txBox="1"/>
            <p:nvPr/>
          </p:nvSpPr>
          <p:spPr>
            <a:xfrm>
              <a:off x="1433" y="2205"/>
              <a:ext cx="2724" cy="3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82550" tIns="41275" rIns="82550" bIns="4127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CISC</a:t>
              </a:r>
              <a:r>
                <a:rPr lang="zh-CN" altLang="en-US" sz="28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：寻址方式复杂</a:t>
              </a:r>
              <a:endPara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0" name="Line 55"/>
            <p:cNvSpPr/>
            <p:nvPr/>
          </p:nvSpPr>
          <p:spPr>
            <a:xfrm flipH="1">
              <a:off x="2550" y="3015"/>
              <a:ext cx="1217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1" name="Line 56"/>
            <p:cNvSpPr/>
            <p:nvPr/>
          </p:nvSpPr>
          <p:spPr>
            <a:xfrm>
              <a:off x="2556" y="3015"/>
              <a:ext cx="1" cy="11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62" name="Line 57"/>
            <p:cNvSpPr/>
            <p:nvPr/>
          </p:nvSpPr>
          <p:spPr>
            <a:xfrm flipH="1" flipV="1">
              <a:off x="3767" y="3015"/>
              <a:ext cx="0" cy="135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arrow" w="med" len="med"/>
              <a:tailEnd type="none" w="med" len="med"/>
            </a:ln>
          </p:spPr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3t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9144000" cy="6069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数据通路的实现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1752600"/>
            <a:ext cx="7086600" cy="29718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0" y="4724400"/>
            <a:ext cx="7162800" cy="21336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334000" y="1219200"/>
            <a:ext cx="1676400" cy="5334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620000" y="2895600"/>
            <a:ext cx="1524000" cy="6096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左箭头 10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图2- 24指令周期状态图"/>
          <p:cNvPicPr>
            <a:picLocks noChangeAspect="1"/>
          </p:cNvPicPr>
          <p:nvPr/>
        </p:nvPicPr>
        <p:blipFill>
          <a:blip r:embed="rId1">
            <a:lum bright="6000" contrast="30000"/>
          </a:blip>
          <a:stretch>
            <a:fillRect/>
          </a:stretch>
        </p:blipFill>
        <p:spPr>
          <a:xfrm>
            <a:off x="579438" y="3581400"/>
            <a:ext cx="4678362" cy="259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191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时序控制部件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xfrm>
            <a:off x="457200" y="838200"/>
            <a:ext cx="8686800" cy="2662238"/>
          </a:xfrm>
        </p:spPr>
        <p:txBody>
          <a:bodyPr vert="horz" wrap="square" lIns="0" tIns="0" rIns="0" bIns="0" anchor="t"/>
          <a:lstStyle/>
          <a:p>
            <a:pPr marL="711200" indent="-711200" eaLnBrk="1" hangingPunct="1">
              <a:buFont typeface="隶书" panose="02010509060101010101" pitchFamily="49" charset="-122"/>
              <a:buNone/>
            </a:pPr>
            <a:r>
              <a:rPr lang="zh-CN" altLang="en-US" sz="3200" dirty="0"/>
              <a:t>时序控制部件：</a:t>
            </a:r>
            <a:r>
              <a:rPr lang="zh-CN" altLang="en-US" sz="3200" dirty="0">
                <a:solidFill>
                  <a:srgbClr val="FF0000"/>
                </a:solidFill>
              </a:rPr>
              <a:t>脉冲源</a:t>
            </a:r>
            <a:r>
              <a:rPr lang="en-US" altLang="zh-CN" sz="3200" dirty="0">
                <a:solidFill>
                  <a:srgbClr val="FF0000"/>
                </a:solidFill>
              </a:rPr>
              <a:t>+</a:t>
            </a:r>
            <a:r>
              <a:rPr lang="zh-CN" altLang="en-US" sz="3200" dirty="0">
                <a:solidFill>
                  <a:srgbClr val="FF0000"/>
                </a:solidFill>
              </a:rPr>
              <a:t>分频逻辑</a:t>
            </a:r>
            <a:r>
              <a:rPr lang="zh-CN" altLang="en-US" sz="3200" dirty="0"/>
              <a:t>；用以产生各种系统所需的、满足时序要求的控制信号。 </a:t>
            </a:r>
            <a:endParaRPr lang="zh-CN" altLang="en-US" sz="3200" dirty="0"/>
          </a:p>
          <a:p>
            <a:pPr marL="711200" indent="-711200" eaLnBrk="1" hangingPunct="1"/>
            <a:r>
              <a:rPr lang="zh-CN" altLang="en-US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指令周期  </a:t>
            </a:r>
            <a:r>
              <a:rPr lang="zh-CN" altLang="en-US" dirty="0"/>
              <a:t>  </a:t>
            </a:r>
            <a:r>
              <a:rPr lang="zh-CN" altLang="en-US" sz="2400" dirty="0">
                <a:solidFill>
                  <a:srgbClr val="0000CC"/>
                </a:solidFill>
                <a:latin typeface="华文楷体" panose="02010600040101010101" pitchFamily="2" charset="-122"/>
              </a:rPr>
              <a:t>读取并执行一条指令所需的时间</a:t>
            </a:r>
            <a:endParaRPr lang="zh-CN" altLang="en-US" sz="2400" dirty="0">
              <a:solidFill>
                <a:srgbClr val="0000CC"/>
              </a:solidFill>
              <a:latin typeface="华文楷体" panose="02010600040101010101" pitchFamily="2" charset="-122"/>
            </a:endParaRPr>
          </a:p>
          <a:p>
            <a:pPr marL="711200" indent="-711200" eaLnBrk="1" hangingPunct="1"/>
            <a:r>
              <a:rPr lang="zh-CN" altLang="en-US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工作周期</a:t>
            </a:r>
            <a:r>
              <a:rPr lang="zh-CN" altLang="en-US" i="1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      </a:t>
            </a:r>
            <a:r>
              <a:rPr lang="zh-CN" altLang="en-US" sz="2400" dirty="0">
                <a:solidFill>
                  <a:srgbClr val="0000CC"/>
                </a:solidFill>
                <a:latin typeface="华文楷体" panose="02010600040101010101" pitchFamily="2" charset="-122"/>
              </a:rPr>
              <a:t>指令周期中的不同工作阶段</a:t>
            </a:r>
            <a:endParaRPr lang="zh-CN" altLang="en-US" sz="2400" dirty="0">
              <a:solidFill>
                <a:srgbClr val="0000CC"/>
              </a:solidFill>
              <a:latin typeface="华文楷体" panose="02010600040101010101" pitchFamily="2" charset="-122"/>
            </a:endParaRPr>
          </a:p>
          <a:p>
            <a:pPr marL="711200" indent="-711200" eaLnBrk="1" hangingPunct="1"/>
            <a:r>
              <a:rPr lang="zh-CN" altLang="en-US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时钟周期      </a:t>
            </a:r>
            <a:r>
              <a:rPr lang="zh-CN" altLang="en-US" sz="2400" dirty="0">
                <a:solidFill>
                  <a:srgbClr val="0000CC"/>
                </a:solidFill>
                <a:latin typeface="华文楷体" panose="02010600040101010101" pitchFamily="2" charset="-122"/>
              </a:rPr>
              <a:t>系统中最小的基本时间分段</a:t>
            </a:r>
            <a:endParaRPr lang="zh-CN" altLang="en-US" sz="2400" dirty="0">
              <a:solidFill>
                <a:srgbClr val="0000CC"/>
              </a:solidFill>
              <a:latin typeface="华文楷体" panose="02010600040101010101" pitchFamily="2" charset="-122"/>
            </a:endParaRPr>
          </a:p>
        </p:txBody>
      </p:sp>
      <p:pic>
        <p:nvPicPr>
          <p:cNvPr id="2867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3" y="3429000"/>
            <a:ext cx="3887787" cy="2751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5943600" y="6172200"/>
            <a:ext cx="2771775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CPU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中的多级时序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3400" y="6172200"/>
            <a:ext cx="4572000" cy="4619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一个指令周期中的多个工作周期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3" build="p"/>
      <p:bldP spid="2867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05400" y="2586038"/>
            <a:ext cx="3962400" cy="41195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现代控制器设计趋势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: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采用非集中控制模式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I/O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拥有各自的控制器，从而变为自主的功能部件。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I/O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采用异步控制。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按照微控制命令的形成方式，控制器可分为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随机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逻辑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和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2" action="ppaction://hlinksldjump"/>
              </a:rPr>
              <a:t>微程序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两种基本类型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077200" cy="6096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控制器的设计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0" name="左箭头 9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400" y="685800"/>
            <a:ext cx="8229600" cy="2170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  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控制器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根据指令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译码结果和当前状态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决定在什么时间、根据什么条件、发出什么命令、做什么操作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生成时序控制信号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生成指令执行所需的控制信号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响应各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种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中断或异常事件请求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48000"/>
            <a:ext cx="4038600" cy="3352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的体系结构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762000"/>
            <a:ext cx="8431213" cy="1008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L="87630" marR="0" indent="455930" defTabSz="914400" eaLnBrk="0" hangingPunct="0">
              <a:spcBef>
                <a:spcPct val="20000"/>
              </a:spcBef>
              <a:buClrTx/>
              <a:buSzTx/>
              <a:buFont typeface="隶书" panose="02010509060101010101" pitchFamily="49" charset="-122"/>
              <a:buNone/>
              <a:defRPr/>
            </a:pP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随机逻辑</a:t>
            </a:r>
            <a:r>
              <a:rPr kumimoji="0" lang="en-US" altLang="zh-CN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(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硬连逻辑</a:t>
            </a:r>
            <a:r>
              <a:rPr kumimoji="0" lang="en-US" altLang="zh-CN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)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体系结构用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布尔逻辑函数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来表示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控制单元</a:t>
            </a:r>
            <a:r>
              <a:rPr kumimoji="0" lang="zh-CN" altLang="en-US" sz="2800" b="1" kern="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的输入和输出之间的关系。</a:t>
            </a:r>
            <a:endParaRPr kumimoji="0" lang="zh-CN" altLang="en-US" sz="2800" b="1" kern="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8" name="Picture 6" descr="图2-21硬连逻辑控制单元（RISC）"/>
          <p:cNvPicPr>
            <a:picLocks noChangeAspect="1"/>
          </p:cNvPicPr>
          <p:nvPr/>
        </p:nvPicPr>
        <p:blipFill>
          <a:blip r:embed="rId1">
            <a:lum bright="6000" contrast="48000"/>
          </a:blip>
          <a:stretch>
            <a:fillRect/>
          </a:stretch>
        </p:blipFill>
        <p:spPr>
          <a:xfrm>
            <a:off x="1357313" y="1760538"/>
            <a:ext cx="6842125" cy="4868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Oval 7"/>
          <p:cNvSpPr/>
          <p:nvPr/>
        </p:nvSpPr>
        <p:spPr>
          <a:xfrm>
            <a:off x="4859338" y="3632200"/>
            <a:ext cx="1873250" cy="1800225"/>
          </a:xfrm>
          <a:prstGeom prst="ellipse">
            <a:avLst/>
          </a:prstGeom>
          <a:solidFill>
            <a:srgbClr val="FF0000">
              <a:alpha val="5098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0" name="Oval 8"/>
          <p:cNvSpPr/>
          <p:nvPr/>
        </p:nvSpPr>
        <p:spPr>
          <a:xfrm>
            <a:off x="4932363" y="1760538"/>
            <a:ext cx="3168650" cy="1655762"/>
          </a:xfrm>
          <a:prstGeom prst="ellipse">
            <a:avLst/>
          </a:prstGeom>
          <a:solidFill>
            <a:srgbClr val="00823B">
              <a:alpha val="4392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1" name="Oval 9"/>
          <p:cNvSpPr/>
          <p:nvPr/>
        </p:nvSpPr>
        <p:spPr>
          <a:xfrm>
            <a:off x="2051050" y="3776663"/>
            <a:ext cx="2665413" cy="1511300"/>
          </a:xfrm>
          <a:prstGeom prst="ellipse">
            <a:avLst/>
          </a:prstGeom>
          <a:solidFill>
            <a:srgbClr val="00823B">
              <a:alpha val="4392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2" name="Text Box 10"/>
          <p:cNvSpPr txBox="1"/>
          <p:nvPr/>
        </p:nvSpPr>
        <p:spPr>
          <a:xfrm>
            <a:off x="2555875" y="3500438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Arial" panose="020B0604020202020204" pitchFamily="34" charset="0"/>
              </a:rPr>
              <a:t>时序部件</a:t>
            </a:r>
            <a:endParaRPr lang="zh-CN" altLang="en-US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/>
          <p:nvPr/>
        </p:nvSpPr>
        <p:spPr>
          <a:xfrm>
            <a:off x="2987675" y="2420938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  <a:latin typeface="Arial" panose="020B0604020202020204" pitchFamily="34" charset="0"/>
              </a:rPr>
              <a:t>指令预处理</a:t>
            </a:r>
            <a:endParaRPr lang="zh-CN" altLang="en-US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ldLvl="0" animBg="1"/>
      <p:bldP spid="10" grpId="0" bldLvl="0" animBg="1"/>
      <p:bldP spid="11" grpId="0" bldLvl="0" animBg="1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334375" cy="8382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的特点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20835" name="Rectangle 3"/>
          <p:cNvSpPr>
            <a:spLocks noGrp="1"/>
          </p:cNvSpPr>
          <p:nvPr>
            <p:ph idx="1"/>
          </p:nvPr>
        </p:nvSpPr>
        <p:spPr>
          <a:xfrm>
            <a:off x="574675" y="990600"/>
            <a:ext cx="8035925" cy="5661025"/>
          </a:xfrm>
        </p:spPr>
        <p:txBody>
          <a:bodyPr vert="horz" wrap="square" lIns="0" tIns="0" rIns="0" bIns="0" anchor="t"/>
          <a:lstStyle/>
          <a:p>
            <a:pPr marL="609600" indent="-609600">
              <a:spcBef>
                <a:spcPct val="30000"/>
              </a:spcBef>
              <a:buFont typeface="隶书" panose="02010509060101010101" pitchFamily="49" charset="-122"/>
              <a:buNone/>
            </a:pPr>
            <a:r>
              <a:rPr lang="zh-CN" altLang="en-US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优点：</a:t>
            </a:r>
            <a:endParaRPr lang="zh-CN" altLang="en-US" sz="36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609600" indent="-609600">
              <a:spcBef>
                <a:spcPct val="30000"/>
              </a:spcBef>
              <a:buFont typeface="Comic Sans MS" panose="030F0702030302020204" pitchFamily="66" charset="0"/>
              <a:buNone/>
            </a:pPr>
            <a:r>
              <a:rPr lang="zh-CN" altLang="en-US" sz="3200" dirty="0">
                <a:ea typeface="华文宋体" panose="02010600040101010101" pitchFamily="2" charset="-122"/>
              </a:rPr>
              <a:t>       </a:t>
            </a:r>
            <a:r>
              <a:rPr lang="zh-CN" altLang="en-US" sz="3200" dirty="0"/>
              <a:t>可通过简化指令</a:t>
            </a:r>
            <a:r>
              <a:rPr lang="zh-CN" altLang="en-US" sz="3200" dirty="0">
                <a:solidFill>
                  <a:srgbClr val="FF0000"/>
                </a:solidFill>
              </a:rPr>
              <a:t>减少所使用的门电路</a:t>
            </a:r>
            <a:r>
              <a:rPr lang="zh-CN" altLang="en-US" sz="3200" dirty="0"/>
              <a:t>总数从而减少制造费用。</a:t>
            </a:r>
            <a:endParaRPr lang="zh-CN" altLang="en-US" sz="3200" dirty="0"/>
          </a:p>
          <a:p>
            <a:pPr marL="609600" indent="-609600">
              <a:spcBef>
                <a:spcPts val="2400"/>
              </a:spcBef>
              <a:buNone/>
            </a:pPr>
            <a:r>
              <a:rPr lang="zh-CN" altLang="en-US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缺点：</a:t>
            </a:r>
            <a:endParaRPr lang="zh-CN" altLang="en-US" sz="36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1165225" lvl="1" indent="-375920">
              <a:spcBef>
                <a:spcPct val="30000"/>
              </a:spcBef>
            </a:pPr>
            <a:r>
              <a:rPr lang="zh-CN" altLang="en-US" sz="3200" dirty="0"/>
              <a:t>指令集结构与硬件逻辑方程之间存在着密切联系，设计过程复杂。</a:t>
            </a:r>
            <a:endParaRPr lang="zh-CN" altLang="en-US" sz="3200" dirty="0"/>
          </a:p>
          <a:p>
            <a:pPr marL="1165225" lvl="1" indent="-375920">
              <a:spcBef>
                <a:spcPct val="30000"/>
              </a:spcBef>
            </a:pPr>
            <a:r>
              <a:rPr lang="zh-CN" altLang="en-US" sz="3200" dirty="0">
                <a:solidFill>
                  <a:srgbClr val="FF0000"/>
                </a:solidFill>
              </a:rPr>
              <a:t>重用性差</a:t>
            </a:r>
            <a:r>
              <a:rPr lang="zh-CN" altLang="en-US" sz="3200" dirty="0"/>
              <a:t>，设计成果很少能再利用到以后的新</a:t>
            </a:r>
            <a:r>
              <a:rPr lang="en-US" altLang="zh-CN" sz="3200" dirty="0"/>
              <a:t>CPU</a:t>
            </a:r>
            <a:r>
              <a:rPr lang="zh-CN" altLang="en-US" sz="3200" dirty="0"/>
              <a:t>设计中。</a:t>
            </a:r>
            <a:endParaRPr lang="zh-CN" altLang="en-US" sz="3200" dirty="0"/>
          </a:p>
          <a:p>
            <a:pPr marL="1165225" lvl="1" indent="-375920">
              <a:spcBef>
                <a:spcPct val="30000"/>
              </a:spcBef>
            </a:pPr>
            <a:r>
              <a:rPr lang="zh-CN" altLang="en-US" sz="3200" dirty="0"/>
              <a:t>适用于较简单的指令集结构。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256213"/>
          </a:xfrm>
        </p:spPr>
        <p:txBody>
          <a:bodyPr vert="horz" wrap="square" lIns="0" tIns="0" rIns="0" bIns="0" anchor="t"/>
          <a:lstStyle/>
          <a:p>
            <a:pPr marL="265430" indent="0">
              <a:lnSpc>
                <a:spcPts val="5500"/>
              </a:lnSpc>
              <a:buClr>
                <a:srgbClr val="0070C0"/>
              </a:buClr>
              <a:buNone/>
            </a:pPr>
            <a:r>
              <a:rPr lang="en-US" altLang="zh-CN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1</a:t>
            </a:r>
            <a:r>
              <a:rPr lang="zh-CN" altLang="en-US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、最小化逻辑门数目</a:t>
            </a:r>
            <a:endParaRPr lang="zh-CN" altLang="en-US" sz="36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indent="-306070">
              <a:spcAft>
                <a:spcPct val="20000"/>
              </a:spcAft>
              <a:buFont typeface="隶书" panose="02010509060101010101" pitchFamily="49" charset="-122"/>
              <a:buNone/>
            </a:pPr>
            <a:r>
              <a:rPr lang="zh-CN" altLang="en-US" sz="3200" dirty="0"/>
              <a:t>	优化硬件逻辑、尽可能地少用触发器</a:t>
            </a:r>
            <a:endParaRPr lang="zh-CN" altLang="en-US" sz="3200" dirty="0"/>
          </a:p>
          <a:p>
            <a:pPr marL="265430" indent="0">
              <a:lnSpc>
                <a:spcPts val="5500"/>
              </a:lnSpc>
              <a:buClr>
                <a:srgbClr val="3C8C93"/>
              </a:buClr>
              <a:buNone/>
            </a:pPr>
            <a:r>
              <a:rPr lang="en-US" altLang="zh-CN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2</a:t>
            </a:r>
            <a:r>
              <a:rPr lang="zh-CN" altLang="en-US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、优化硬件时序</a:t>
            </a:r>
            <a:endParaRPr lang="zh-CN" altLang="en-US" sz="36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indent="-306070">
              <a:spcAft>
                <a:spcPct val="200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/>
              <a:t>逻辑门</a:t>
            </a:r>
            <a:r>
              <a:rPr lang="zh-CN" altLang="en-US" sz="3200" dirty="0">
                <a:hlinkClick r:id="rId1" action="ppaction://hlinksldjump"/>
              </a:rPr>
              <a:t>级数最小化</a:t>
            </a:r>
            <a:r>
              <a:rPr lang="zh-CN" altLang="en-US" sz="3200" dirty="0"/>
              <a:t>；</a:t>
            </a:r>
            <a:endParaRPr lang="zh-CN" altLang="en-US" sz="3200" dirty="0"/>
          </a:p>
          <a:p>
            <a:pPr indent="-306070">
              <a:spcAft>
                <a:spcPct val="200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/>
              <a:t>建立并行通路以满足时序约束</a:t>
            </a:r>
            <a:r>
              <a:rPr lang="en-US" altLang="zh-CN" sz="3200" dirty="0"/>
              <a:t>(</a:t>
            </a:r>
            <a:r>
              <a:rPr lang="zh-CN" altLang="en-US" sz="3200" dirty="0"/>
              <a:t>增加逻辑</a:t>
            </a:r>
            <a:r>
              <a:rPr lang="en-US" altLang="zh-CN" sz="3200" dirty="0"/>
              <a:t>)</a:t>
            </a:r>
            <a:endParaRPr lang="zh-CN" altLang="en-US" sz="3200" dirty="0"/>
          </a:p>
          <a:p>
            <a:pPr marL="265430" indent="0">
              <a:lnSpc>
                <a:spcPts val="5500"/>
              </a:lnSpc>
              <a:buClr>
                <a:srgbClr val="262673"/>
              </a:buClr>
              <a:buNone/>
            </a:pPr>
            <a:r>
              <a:rPr lang="en-US" altLang="zh-CN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  <a:hlinkClick r:id="rId2" action="ppaction://hlinksldjump"/>
              </a:rPr>
              <a:t>3</a:t>
            </a:r>
            <a:r>
              <a:rPr lang="zh-CN" altLang="en-US" sz="36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  <a:hlinkClick r:id="rId2" action="ppaction://hlinksldjump"/>
              </a:rPr>
              <a:t>、简化指令集</a:t>
            </a:r>
            <a:endParaRPr lang="zh-CN" altLang="en-US" sz="36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indent="-306070">
              <a:spcAft>
                <a:spcPct val="20000"/>
              </a:spcAft>
              <a:buFont typeface="隶书" panose="02010509060101010101" pitchFamily="49" charset="-122"/>
              <a:buNone/>
            </a:pPr>
            <a:r>
              <a:rPr lang="zh-CN" altLang="en-US" sz="3200" dirty="0"/>
              <a:t>	逻辑简单、寄存器数量少</a:t>
            </a:r>
            <a:endParaRPr lang="zh-CN" altLang="en-US" sz="3200" dirty="0"/>
          </a:p>
        </p:txBody>
      </p:sp>
      <p:sp>
        <p:nvSpPr>
          <p:cNvPr id="54275" name="Rectangle 5"/>
          <p:cNvSpPr>
            <a:spLocks noGrp="1"/>
          </p:cNvSpPr>
          <p:nvPr>
            <p:ph type="title"/>
          </p:nvPr>
        </p:nvSpPr>
        <p:spPr>
          <a:xfrm>
            <a:off x="414338" y="76200"/>
            <a:ext cx="8424862" cy="8636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的设计要点 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73062" name="Text Box 6"/>
          <p:cNvSpPr txBox="1"/>
          <p:nvPr/>
        </p:nvSpPr>
        <p:spPr>
          <a:xfrm>
            <a:off x="5181600" y="4876800"/>
            <a:ext cx="146685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RISC</a:t>
            </a:r>
            <a:endParaRPr lang="en-US" altLang="zh-CN" sz="4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410200" y="1219200"/>
            <a:ext cx="2954338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最重要的目的</a:t>
            </a:r>
            <a:endParaRPr kumimoji="0" lang="en-US" altLang="zh-CN" sz="3600" b="1" kern="1200" cap="none" spc="0" normalizeH="0" baseline="0" noProof="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build="p"/>
      <p:bldP spid="17306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0"/>
            <a:ext cx="8805863" cy="642938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 CPU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最基本的功能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27331" name="Rectangle 3"/>
          <p:cNvSpPr>
            <a:spLocks noGrp="1"/>
          </p:cNvSpPr>
          <p:nvPr>
            <p:ph type="body" sz="half" idx="1"/>
          </p:nvPr>
        </p:nvSpPr>
        <p:spPr>
          <a:xfrm>
            <a:off x="490538" y="1000125"/>
            <a:ext cx="3929062" cy="2214563"/>
          </a:xfrm>
        </p:spPr>
        <p:txBody>
          <a:bodyPr vert="horz" wrap="square" lIns="0" tIns="0" rIns="0" bIns="0" anchor="t"/>
          <a:lstStyle/>
          <a:p>
            <a:pPr marL="92075" indent="355600">
              <a:buFont typeface="隶书" panose="02010509060101010101" pitchFamily="49" charset="-122"/>
              <a:buNone/>
            </a:pPr>
            <a:r>
              <a:rPr lang="en-US" altLang="zh-CN" sz="2400" dirty="0"/>
              <a:t>CPU</a:t>
            </a:r>
            <a:r>
              <a:rPr lang="zh-CN" altLang="en-US" sz="2400" dirty="0"/>
              <a:t>的作用是协调和控制计算机的各个部件并执行程序中的指令序列，因此应具有以下基本功能：</a:t>
            </a:r>
            <a:endParaRPr lang="zh-CN" altLang="en-US" sz="2400" dirty="0"/>
          </a:p>
        </p:txBody>
      </p:sp>
      <p:graphicFrame>
        <p:nvGraphicFramePr>
          <p:cNvPr id="227332" name="Object 2"/>
          <p:cNvGraphicFramePr>
            <a:graphicFrameLocks noGrp="1"/>
          </p:cNvGraphicFramePr>
          <p:nvPr>
            <p:ph sz="half" idx="2"/>
          </p:nvPr>
        </p:nvGraphicFramePr>
        <p:xfrm>
          <a:off x="4648200" y="695325"/>
          <a:ext cx="4267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705100" imgH="1711960" progId="Word.Document.8">
                  <p:embed/>
                </p:oleObj>
              </mc:Choice>
              <mc:Fallback>
                <p:oleObj name="" r:id="rId1" imgW="2705100" imgH="171196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8200" y="695325"/>
                        <a:ext cx="4267200" cy="22860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4" name="Rectangle 6"/>
          <p:cNvSpPr/>
          <p:nvPr/>
        </p:nvSpPr>
        <p:spPr>
          <a:xfrm>
            <a:off x="500063" y="3119438"/>
            <a:ext cx="8207375" cy="3476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0033CC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① </a:t>
            </a:r>
            <a:r>
              <a:rPr lang="zh-CN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取指令</a:t>
            </a:r>
            <a:r>
              <a:rPr lang="zh-CN" altLang="en-US" sz="2000" b="1" dirty="0">
                <a:latin typeface="Arial" panose="020B0604020202020204" pitchFamily="34" charset="0"/>
                <a:ea typeface="华文细黑" panose="02010600040101010101" pitchFamily="2" charset="-122"/>
              </a:rPr>
              <a:t>：当程序已在存储器中时，首先根据程序入口地址取出一条程序，为此要发出指令地址及控制信号。</a:t>
            </a:r>
            <a:endParaRPr lang="zh-CN" altLang="en-US" sz="2000" b="1" dirty="0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② 分析指令：</a:t>
            </a:r>
            <a:r>
              <a:rPr lang="zh-CN" altLang="en-US" sz="2000" b="1" dirty="0">
                <a:latin typeface="Arial" panose="020B0604020202020204" pitchFamily="34" charset="0"/>
                <a:ea typeface="华文细黑" panose="02010600040101010101" pitchFamily="2" charset="-122"/>
              </a:rPr>
              <a:t>即指令译码，是指对当前取得的指令进行分析，指出它要求什么操作，并产生相应的操作控制命令。</a:t>
            </a:r>
            <a:endParaRPr lang="zh-CN" altLang="en-US" sz="2000" b="1" dirty="0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③ 执行指令：</a:t>
            </a:r>
            <a:r>
              <a:rPr lang="zh-CN" altLang="en-US" sz="2000" b="1" dirty="0">
                <a:latin typeface="Arial" panose="020B0604020202020204" pitchFamily="34" charset="0"/>
                <a:ea typeface="华文细黑" panose="02010600040101010101" pitchFamily="2" charset="-122"/>
              </a:rPr>
              <a:t>根据分析指令时产生的“操作命令”形成相应的操作控制信号序列，通过运算器、存储器及输入</a:t>
            </a:r>
            <a:r>
              <a:rPr lang="en-US" altLang="zh-CN" sz="2000" b="1" dirty="0">
                <a:latin typeface="Arial" panose="020B0604020202020204" pitchFamily="34" charset="0"/>
                <a:ea typeface="华文细黑" panose="02010600040101010101" pitchFamily="2" charset="-122"/>
              </a:rPr>
              <a:t>/</a:t>
            </a:r>
            <a:r>
              <a:rPr lang="zh-CN" altLang="en-US" sz="2000" b="1" dirty="0">
                <a:latin typeface="Arial" panose="020B0604020202020204" pitchFamily="34" charset="0"/>
                <a:ea typeface="华文细黑" panose="02010600040101010101" pitchFamily="2" charset="-122"/>
              </a:rPr>
              <a:t>输出设备的执行，实现每条指令的功能，其中包括对运算结果的处理以及下条指令地址的形成。</a:t>
            </a:r>
            <a:endParaRPr lang="zh-CN" altLang="en-US" sz="2000" b="1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30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031" name="矩形 5"/>
          <p:cNvSpPr/>
          <p:nvPr/>
        </p:nvSpPr>
        <p:spPr>
          <a:xfrm>
            <a:off x="8316913" y="6488113"/>
            <a:ext cx="665162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zh-CN" altLang="en-US" sz="1600" dirty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8" name="左箭头 7">
            <a:hlinkClick r:id="rId3" action="ppaction://hlinksldjump"/>
          </p:cNvPr>
          <p:cNvSpPr/>
          <p:nvPr/>
        </p:nvSpPr>
        <p:spPr>
          <a:xfrm>
            <a:off x="8715375" y="6577330"/>
            <a:ext cx="428625" cy="28067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7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7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7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/>
      <p:bldP spid="22733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xfrm>
            <a:off x="457200" y="127000"/>
            <a:ext cx="8596313" cy="8636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的设计步骤 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457200" y="1420813"/>
            <a:ext cx="8610600" cy="4827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571500" marR="0" lvl="0" indent="-5715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ea1JpnChsDbPeriod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指令集结构驱动硬件的逻辑方程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965200" marR="0" lvl="1" indent="-5080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定义所需的指令集结构；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965200" marR="0" lvl="1" indent="-5080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根据指令集决定硬件逻辑及状态机；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ea"/>
              <a:buAutoNum type="ea1JpnChsDbPeriod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硬件逻辑方程反馈到指令集结构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965200" marR="0" lvl="1" indent="-5080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对指令集结构做必要的修改和优化；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965200" marR="0" lvl="1" indent="-508000" algn="l" defTabSz="914400" rtl="0" eaLnBrk="1" fontAlgn="base" latinLnBrk="0" hangingPunct="1">
              <a:lnSpc>
                <a:spcPts val="55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最大限度地减少逻辑复杂度；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5300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的操作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1-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取指令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2835275"/>
            <a:ext cx="6842125" cy="402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6133" name="Rectangle 5"/>
          <p:cNvSpPr>
            <a:spLocks noGrp="1"/>
          </p:cNvSpPr>
          <p:nvPr>
            <p:ph idx="1"/>
          </p:nvPr>
        </p:nvSpPr>
        <p:spPr>
          <a:xfrm>
            <a:off x="900113" y="981075"/>
            <a:ext cx="7848600" cy="1565275"/>
          </a:xfrm>
        </p:spPr>
        <p:txBody>
          <a:bodyPr vert="horz" wrap="square" lIns="0" tIns="0" rIns="0" bIns="0" anchor="t"/>
          <a:lstStyle/>
          <a:p>
            <a:pPr marL="713105" lvl="1" indent="-533400">
              <a:buFont typeface="Comic Sans MS" panose="030F0702030302020204" pitchFamily="66" charset="0"/>
              <a:buNone/>
            </a:pPr>
            <a:r>
              <a:rPr lang="zh-CN" altLang="en-US" sz="3200" dirty="0"/>
              <a:t>① </a:t>
            </a:r>
            <a:r>
              <a:rPr lang="zh-CN" altLang="en-US" sz="3200" dirty="0">
                <a:solidFill>
                  <a:srgbClr val="000099"/>
                </a:solidFill>
              </a:rPr>
              <a:t>程序计数器</a:t>
            </a:r>
            <a:r>
              <a:rPr lang="zh-CN" altLang="en-US" sz="3200" dirty="0"/>
              <a:t>的值经</a:t>
            </a:r>
            <a:r>
              <a:rPr lang="en-US" altLang="zh-CN" sz="3200" dirty="0"/>
              <a:t>MUX</a:t>
            </a:r>
            <a:r>
              <a:rPr lang="zh-CN" altLang="en-US" sz="3200" dirty="0"/>
              <a:t>送到存储器；</a:t>
            </a:r>
            <a:endParaRPr lang="zh-CN" altLang="en-US" sz="3200" dirty="0"/>
          </a:p>
          <a:p>
            <a:pPr marL="713105" lvl="1" indent="-533400">
              <a:buFont typeface="Comic Sans MS" panose="030F0702030302020204" pitchFamily="66" charset="0"/>
              <a:buNone/>
            </a:pPr>
            <a:r>
              <a:rPr lang="zh-CN" altLang="en-US" sz="3200" dirty="0"/>
              <a:t>② 存储器送回的指令写入</a:t>
            </a:r>
            <a:r>
              <a:rPr lang="zh-CN" altLang="en-US" sz="3200" dirty="0">
                <a:solidFill>
                  <a:srgbClr val="000099"/>
                </a:solidFill>
              </a:rPr>
              <a:t>指令寄存器</a:t>
            </a:r>
            <a:r>
              <a:rPr lang="zh-CN" altLang="en-US" sz="3200" dirty="0"/>
              <a:t>；</a:t>
            </a:r>
            <a:endParaRPr lang="zh-CN" altLang="en-US" sz="3200" dirty="0"/>
          </a:p>
          <a:p>
            <a:pPr marL="713105" lvl="1" indent="-533400">
              <a:buFont typeface="Comic Sans MS" panose="030F0702030302020204" pitchFamily="66" charset="0"/>
              <a:buNone/>
            </a:pPr>
            <a:r>
              <a:rPr lang="zh-CN" altLang="en-US" sz="3200" dirty="0"/>
              <a:t>③ 程序计数器加</a:t>
            </a:r>
            <a:r>
              <a:rPr lang="en-US" altLang="zh-CN" sz="3200" dirty="0"/>
              <a:t>1</a:t>
            </a:r>
            <a:r>
              <a:rPr lang="zh-CN" altLang="en-US" sz="3200" dirty="0"/>
              <a:t>后回写；</a:t>
            </a:r>
            <a:endParaRPr lang="zh-CN" altLang="en-US" sz="3200" dirty="0"/>
          </a:p>
        </p:txBody>
      </p:sp>
      <p:sp>
        <p:nvSpPr>
          <p:cNvPr id="176134" name="Rectangle 6"/>
          <p:cNvSpPr/>
          <p:nvPr/>
        </p:nvSpPr>
        <p:spPr>
          <a:xfrm>
            <a:off x="4140200" y="2924175"/>
            <a:ext cx="2879725" cy="1225550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6135" name="Rectangle 7"/>
          <p:cNvSpPr/>
          <p:nvPr/>
        </p:nvSpPr>
        <p:spPr>
          <a:xfrm>
            <a:off x="6659563" y="4076700"/>
            <a:ext cx="1584325" cy="2232025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6136" name="Rectangle 8"/>
          <p:cNvSpPr/>
          <p:nvPr/>
        </p:nvSpPr>
        <p:spPr>
          <a:xfrm>
            <a:off x="3275013" y="2924175"/>
            <a:ext cx="792162" cy="1154113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build="p"/>
      <p:bldP spid="176134" grpId="0" animBg="1"/>
      <p:bldP spid="176135" grpId="0" animBg="1"/>
      <p:bldP spid="1761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的操作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2-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指令译码与执行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79203" name="Rectangle 3"/>
          <p:cNvSpPr>
            <a:spLocks noGrp="1"/>
          </p:cNvSpPr>
          <p:nvPr>
            <p:ph idx="1"/>
          </p:nvPr>
        </p:nvSpPr>
        <p:spPr>
          <a:xfrm>
            <a:off x="457200" y="908050"/>
            <a:ext cx="8458200" cy="5500688"/>
          </a:xfrm>
        </p:spPr>
        <p:txBody>
          <a:bodyPr vert="horz" wrap="square" lIns="0" tIns="0" rIns="0" bIns="0" anchor="t"/>
          <a:lstStyle/>
          <a:p>
            <a:pPr lvl="1">
              <a:buFont typeface="Comic Sans MS" panose="030F0702030302020204" pitchFamily="66" charset="0"/>
              <a:buNone/>
            </a:pPr>
            <a:r>
              <a:rPr lang="zh-CN" altLang="en-US" sz="2400" dirty="0"/>
              <a:t>① 寄存器堆中的某个地址寄存器通过</a:t>
            </a:r>
            <a:r>
              <a:rPr lang="en-US" altLang="zh-CN" sz="2400" dirty="0"/>
              <a:t>MUX</a:t>
            </a:r>
            <a:r>
              <a:rPr lang="zh-CN" altLang="en-US" sz="2400" dirty="0"/>
              <a:t>寻址存储器，获</a:t>
            </a:r>
            <a:r>
              <a:rPr lang="en-US" altLang="zh-CN" sz="2400" dirty="0"/>
              <a:t>	</a:t>
            </a:r>
            <a:r>
              <a:rPr lang="zh-CN" altLang="en-US" sz="2400" dirty="0"/>
              <a:t>得</a:t>
            </a:r>
            <a:r>
              <a:rPr lang="en-US" altLang="zh-CN" sz="2400" dirty="0"/>
              <a:t>ALU</a:t>
            </a:r>
            <a:r>
              <a:rPr lang="zh-CN" altLang="en-US" sz="2400" dirty="0"/>
              <a:t>的一个</a:t>
            </a:r>
            <a:r>
              <a:rPr lang="zh-CN" altLang="en-US" sz="2400" dirty="0">
                <a:solidFill>
                  <a:srgbClr val="000099"/>
                </a:solidFill>
              </a:rPr>
              <a:t>操作数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 lvl="1">
              <a:buFont typeface="Comic Sans MS" panose="030F0702030302020204" pitchFamily="66" charset="0"/>
              <a:buNone/>
            </a:pPr>
            <a:r>
              <a:rPr lang="zh-CN" altLang="en-US" sz="2400" dirty="0"/>
              <a:t>② 另一个</a:t>
            </a:r>
            <a:r>
              <a:rPr lang="zh-CN" altLang="en-US" sz="2400" dirty="0">
                <a:solidFill>
                  <a:srgbClr val="000099"/>
                </a:solidFill>
              </a:rPr>
              <a:t>操作数</a:t>
            </a:r>
            <a:r>
              <a:rPr lang="zh-CN" altLang="en-US" sz="2400" dirty="0"/>
              <a:t>来自于寄存器堆中的数据寄存器；</a:t>
            </a:r>
            <a:endParaRPr lang="zh-CN" altLang="en-US" sz="2400" dirty="0"/>
          </a:p>
          <a:p>
            <a:pPr lvl="1">
              <a:buFont typeface="Comic Sans MS" panose="030F0702030302020204" pitchFamily="66" charset="0"/>
              <a:buNone/>
            </a:pPr>
            <a:r>
              <a:rPr lang="zh-CN" altLang="en-US" sz="2400" dirty="0"/>
              <a:t>③ </a:t>
            </a:r>
            <a:r>
              <a:rPr lang="en-US" altLang="zh-CN" sz="2400" dirty="0"/>
              <a:t>ALU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99"/>
                </a:solidFill>
              </a:rPr>
              <a:t>结果</a:t>
            </a:r>
            <a:r>
              <a:rPr lang="zh-CN" altLang="en-US" sz="2400" dirty="0"/>
              <a:t>值被回写入寄存器堆。</a:t>
            </a:r>
            <a:endParaRPr lang="zh-CN" altLang="en-US" sz="2400" dirty="0"/>
          </a:p>
        </p:txBody>
      </p:sp>
      <p:pic>
        <p:nvPicPr>
          <p:cNvPr id="2867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013" y="2628900"/>
            <a:ext cx="6824662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5" name="Rectangle 5"/>
          <p:cNvSpPr/>
          <p:nvPr/>
        </p:nvSpPr>
        <p:spPr>
          <a:xfrm>
            <a:off x="5292725" y="3733800"/>
            <a:ext cx="431800" cy="774700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9206" name="Rectangle 6"/>
          <p:cNvSpPr/>
          <p:nvPr/>
        </p:nvSpPr>
        <p:spPr>
          <a:xfrm>
            <a:off x="5724525" y="3141663"/>
            <a:ext cx="2087563" cy="1727200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9207" name="Rectangle 7"/>
          <p:cNvSpPr/>
          <p:nvPr/>
        </p:nvSpPr>
        <p:spPr>
          <a:xfrm>
            <a:off x="5867400" y="4941888"/>
            <a:ext cx="1296988" cy="287337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9208" name="Rectangle 8"/>
          <p:cNvSpPr/>
          <p:nvPr/>
        </p:nvSpPr>
        <p:spPr>
          <a:xfrm>
            <a:off x="5292725" y="4724400"/>
            <a:ext cx="358775" cy="649288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79209" name="Rectangle 9"/>
          <p:cNvSpPr/>
          <p:nvPr/>
        </p:nvSpPr>
        <p:spPr>
          <a:xfrm>
            <a:off x="4427538" y="5013325"/>
            <a:ext cx="449262" cy="1439863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12" name="左箭头 11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876800" y="6019800"/>
            <a:ext cx="990600" cy="439738"/>
          </a:xfrm>
          <a:prstGeom prst="rect">
            <a:avLst/>
          </a:prstGeom>
          <a:solidFill>
            <a:srgbClr val="C00000">
              <a:alpha val="34901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/>
      <p:bldP spid="179205" grpId="0" animBg="1"/>
      <p:bldP spid="179206" grpId="0" animBg="1"/>
      <p:bldP spid="179207" grpId="0" animBg="1"/>
      <p:bldP spid="179208" grpId="0" animBg="1"/>
      <p:bldP spid="179209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>
          <a:xfrm>
            <a:off x="357188" y="142875"/>
            <a:ext cx="8240712" cy="695325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4000" dirty="0">
                <a:latin typeface="Comic Sans MS" panose="030F0702030302020204" pitchFamily="66" charset="0"/>
                <a:ea typeface="隶书" panose="02010509060101010101" pitchFamily="49" charset="-122"/>
              </a:rPr>
              <a:t>Balancing Operators</a:t>
            </a:r>
            <a:endParaRPr lang="en-US" altLang="zh-CN" sz="4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>
          <a:xfrm>
            <a:off x="428625" y="1285875"/>
            <a:ext cx="5472113" cy="485775"/>
          </a:xfrm>
        </p:spPr>
        <p:txBody>
          <a:bodyPr vert="horz" wrap="square" lIns="0" tIns="0" rIns="0" bIns="0" anchor="t"/>
          <a:lstStyle/>
          <a:p>
            <a:pPr>
              <a:buFont typeface="隶书" panose="02010509060101010101" pitchFamily="49" charset="-122"/>
              <a:buNone/>
            </a:pPr>
            <a:r>
              <a:rPr lang="en-US" altLang="zh-CN" dirty="0">
                <a:latin typeface="Corbel" panose="020B0503020204020204" pitchFamily="34" charset="0"/>
                <a:ea typeface="华文细黑" panose="02010600040101010101" pitchFamily="2" charset="-122"/>
              </a:rPr>
              <a:t>a, b, c, d:  4-bit vectors</a:t>
            </a:r>
            <a:endParaRPr lang="en-US" altLang="zh-CN" dirty="0">
              <a:latin typeface="Corbel" panose="020B0503020204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3796" name="Text Box 4"/>
          <p:cNvSpPr txBox="1"/>
          <p:nvPr/>
        </p:nvSpPr>
        <p:spPr>
          <a:xfrm>
            <a:off x="357188" y="2714625"/>
            <a:ext cx="3643312" cy="461963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400" dirty="0">
                <a:latin typeface="Arial" panose="020B0604020202020204" pitchFamily="34" charset="0"/>
              </a:rPr>
              <a:t>out = a * b * c * d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3797" name="Oval 5"/>
          <p:cNvSpPr/>
          <p:nvPr/>
        </p:nvSpPr>
        <p:spPr>
          <a:xfrm>
            <a:off x="1250950" y="3854450"/>
            <a:ext cx="496888" cy="509588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798" name="Line 6"/>
          <p:cNvSpPr/>
          <p:nvPr/>
        </p:nvSpPr>
        <p:spPr>
          <a:xfrm>
            <a:off x="1017588" y="3762375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799" name="Line 7"/>
          <p:cNvSpPr/>
          <p:nvPr/>
        </p:nvSpPr>
        <p:spPr>
          <a:xfrm flipH="1">
            <a:off x="422275" y="3767138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0" name="Line 8"/>
          <p:cNvSpPr/>
          <p:nvPr/>
        </p:nvSpPr>
        <p:spPr>
          <a:xfrm flipV="1">
            <a:off x="1027113" y="4275138"/>
            <a:ext cx="263525" cy="1873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1" name="Line 9"/>
          <p:cNvSpPr/>
          <p:nvPr/>
        </p:nvSpPr>
        <p:spPr>
          <a:xfrm flipH="1">
            <a:off x="430213" y="4459288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2" name="Rectangle 10"/>
          <p:cNvSpPr/>
          <p:nvPr/>
        </p:nvSpPr>
        <p:spPr>
          <a:xfrm>
            <a:off x="142875" y="3598863"/>
            <a:ext cx="280988" cy="33496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a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03" name="Rectangle 11"/>
          <p:cNvSpPr/>
          <p:nvPr/>
        </p:nvSpPr>
        <p:spPr>
          <a:xfrm>
            <a:off x="142875" y="4257675"/>
            <a:ext cx="280988" cy="3349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b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04" name="Oval 12"/>
          <p:cNvSpPr/>
          <p:nvPr/>
        </p:nvSpPr>
        <p:spPr>
          <a:xfrm>
            <a:off x="2201863" y="4232275"/>
            <a:ext cx="496887" cy="509588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805" name="Line 13"/>
          <p:cNvSpPr/>
          <p:nvPr/>
        </p:nvSpPr>
        <p:spPr>
          <a:xfrm>
            <a:off x="1968500" y="4140200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6" name="Line 14"/>
          <p:cNvSpPr/>
          <p:nvPr/>
        </p:nvSpPr>
        <p:spPr>
          <a:xfrm flipV="1">
            <a:off x="1978025" y="4652963"/>
            <a:ext cx="263525" cy="1873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7" name="Line 15"/>
          <p:cNvSpPr/>
          <p:nvPr/>
        </p:nvSpPr>
        <p:spPr>
          <a:xfrm flipH="1">
            <a:off x="1749425" y="4137025"/>
            <a:ext cx="219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8" name="Line 16"/>
          <p:cNvSpPr/>
          <p:nvPr/>
        </p:nvSpPr>
        <p:spPr>
          <a:xfrm flipH="1">
            <a:off x="414338" y="4837113"/>
            <a:ext cx="1589087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09" name="Rectangle 17"/>
          <p:cNvSpPr/>
          <p:nvPr/>
        </p:nvSpPr>
        <p:spPr>
          <a:xfrm>
            <a:off x="142875" y="4697413"/>
            <a:ext cx="280988" cy="33496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c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10" name="Oval 18"/>
          <p:cNvSpPr/>
          <p:nvPr/>
        </p:nvSpPr>
        <p:spPr>
          <a:xfrm>
            <a:off x="3344863" y="4619625"/>
            <a:ext cx="496887" cy="509588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811" name="Line 19"/>
          <p:cNvSpPr/>
          <p:nvPr/>
        </p:nvSpPr>
        <p:spPr>
          <a:xfrm>
            <a:off x="3111500" y="4527550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12" name="Line 20"/>
          <p:cNvSpPr/>
          <p:nvPr/>
        </p:nvSpPr>
        <p:spPr>
          <a:xfrm flipV="1">
            <a:off x="3078163" y="5040313"/>
            <a:ext cx="306387" cy="2174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13" name="Line 21"/>
          <p:cNvSpPr/>
          <p:nvPr/>
        </p:nvSpPr>
        <p:spPr>
          <a:xfrm flipH="1">
            <a:off x="414338" y="5259388"/>
            <a:ext cx="2679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14" name="Rectangle 22"/>
          <p:cNvSpPr/>
          <p:nvPr/>
        </p:nvSpPr>
        <p:spPr>
          <a:xfrm>
            <a:off x="142875" y="5165725"/>
            <a:ext cx="280988" cy="3349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d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15" name="Line 23"/>
          <p:cNvSpPr/>
          <p:nvPr/>
        </p:nvSpPr>
        <p:spPr>
          <a:xfrm flipH="1">
            <a:off x="2690813" y="4524375"/>
            <a:ext cx="439737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16" name="Line 24"/>
          <p:cNvSpPr/>
          <p:nvPr/>
        </p:nvSpPr>
        <p:spPr>
          <a:xfrm flipH="1">
            <a:off x="3841750" y="4894263"/>
            <a:ext cx="219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17" name="Rectangle 25"/>
          <p:cNvSpPr/>
          <p:nvPr/>
        </p:nvSpPr>
        <p:spPr>
          <a:xfrm>
            <a:off x="4046538" y="4705350"/>
            <a:ext cx="280987" cy="334963"/>
          </a:xfrm>
          <a:prstGeom prst="rect">
            <a:avLst/>
          </a:prstGeom>
          <a:noFill/>
          <a:ln w="2857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z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18" name="Oval 26"/>
          <p:cNvSpPr/>
          <p:nvPr/>
        </p:nvSpPr>
        <p:spPr>
          <a:xfrm>
            <a:off x="6229350" y="3659188"/>
            <a:ext cx="496888" cy="509587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819" name="Line 27"/>
          <p:cNvSpPr/>
          <p:nvPr/>
        </p:nvSpPr>
        <p:spPr>
          <a:xfrm>
            <a:off x="5995988" y="3567113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0" name="Line 28"/>
          <p:cNvSpPr/>
          <p:nvPr/>
        </p:nvSpPr>
        <p:spPr>
          <a:xfrm flipH="1">
            <a:off x="5400675" y="3571875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1" name="Line 29"/>
          <p:cNvSpPr/>
          <p:nvPr/>
        </p:nvSpPr>
        <p:spPr>
          <a:xfrm flipV="1">
            <a:off x="6005513" y="4079875"/>
            <a:ext cx="263525" cy="1873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2" name="Line 30"/>
          <p:cNvSpPr/>
          <p:nvPr/>
        </p:nvSpPr>
        <p:spPr>
          <a:xfrm flipH="1">
            <a:off x="5408613" y="4264025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3" name="Rectangle 31"/>
          <p:cNvSpPr/>
          <p:nvPr/>
        </p:nvSpPr>
        <p:spPr>
          <a:xfrm>
            <a:off x="5121275" y="3403600"/>
            <a:ext cx="280988" cy="3349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a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24" name="Rectangle 32"/>
          <p:cNvSpPr/>
          <p:nvPr/>
        </p:nvSpPr>
        <p:spPr>
          <a:xfrm>
            <a:off x="5121275" y="4062413"/>
            <a:ext cx="280988" cy="33496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b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25" name="Text Box 33"/>
          <p:cNvSpPr txBox="1"/>
          <p:nvPr/>
        </p:nvSpPr>
        <p:spPr>
          <a:xfrm>
            <a:off x="5143500" y="2733675"/>
            <a:ext cx="3503613" cy="45720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400" dirty="0">
                <a:latin typeface="Arial" panose="020B0604020202020204" pitchFamily="34" charset="0"/>
              </a:rPr>
              <a:t>out = (a * b) * (c * d)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3826" name="Oval 34"/>
          <p:cNvSpPr/>
          <p:nvPr/>
        </p:nvSpPr>
        <p:spPr>
          <a:xfrm>
            <a:off x="6229350" y="4838700"/>
            <a:ext cx="496888" cy="509588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827" name="Line 35"/>
          <p:cNvSpPr/>
          <p:nvPr/>
        </p:nvSpPr>
        <p:spPr>
          <a:xfrm>
            <a:off x="5995988" y="4746625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8" name="Line 36"/>
          <p:cNvSpPr/>
          <p:nvPr/>
        </p:nvSpPr>
        <p:spPr>
          <a:xfrm flipH="1">
            <a:off x="5400675" y="4751388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29" name="Line 37"/>
          <p:cNvSpPr/>
          <p:nvPr/>
        </p:nvSpPr>
        <p:spPr>
          <a:xfrm flipV="1">
            <a:off x="6005513" y="5259388"/>
            <a:ext cx="263525" cy="1873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0" name="Line 38"/>
          <p:cNvSpPr/>
          <p:nvPr/>
        </p:nvSpPr>
        <p:spPr>
          <a:xfrm flipH="1">
            <a:off x="5408613" y="5443538"/>
            <a:ext cx="596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1" name="Rectangle 39"/>
          <p:cNvSpPr/>
          <p:nvPr/>
        </p:nvSpPr>
        <p:spPr>
          <a:xfrm>
            <a:off x="5121275" y="4583113"/>
            <a:ext cx="280988" cy="33496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c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32" name="Rectangle 40"/>
          <p:cNvSpPr/>
          <p:nvPr/>
        </p:nvSpPr>
        <p:spPr>
          <a:xfrm>
            <a:off x="5121275" y="5241925"/>
            <a:ext cx="280988" cy="3349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d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33" name="Oval 41"/>
          <p:cNvSpPr/>
          <p:nvPr/>
        </p:nvSpPr>
        <p:spPr>
          <a:xfrm>
            <a:off x="7629525" y="4264025"/>
            <a:ext cx="496888" cy="509588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dirty="0">
                <a:latin typeface="Arial" panose="020B0604020202020204" pitchFamily="34" charset="0"/>
              </a:rPr>
              <a:t>X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834" name="Line 42"/>
          <p:cNvSpPr/>
          <p:nvPr/>
        </p:nvSpPr>
        <p:spPr>
          <a:xfrm>
            <a:off x="7396163" y="4171950"/>
            <a:ext cx="27305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5" name="Line 43"/>
          <p:cNvSpPr/>
          <p:nvPr/>
        </p:nvSpPr>
        <p:spPr>
          <a:xfrm flipV="1">
            <a:off x="7370763" y="4684713"/>
            <a:ext cx="298450" cy="2111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6" name="Line 44"/>
          <p:cNvSpPr/>
          <p:nvPr/>
        </p:nvSpPr>
        <p:spPr>
          <a:xfrm flipH="1">
            <a:off x="6745288" y="3924300"/>
            <a:ext cx="219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7" name="Line 45"/>
          <p:cNvSpPr/>
          <p:nvPr/>
        </p:nvSpPr>
        <p:spPr>
          <a:xfrm flipH="1">
            <a:off x="6745288" y="5111750"/>
            <a:ext cx="219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8" name="Line 46"/>
          <p:cNvSpPr/>
          <p:nvPr/>
        </p:nvSpPr>
        <p:spPr>
          <a:xfrm flipV="1">
            <a:off x="6954838" y="4872038"/>
            <a:ext cx="0" cy="2365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39" name="Line 47"/>
          <p:cNvSpPr/>
          <p:nvPr/>
        </p:nvSpPr>
        <p:spPr>
          <a:xfrm flipH="1">
            <a:off x="6937375" y="4891088"/>
            <a:ext cx="4476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40" name="Line 48"/>
          <p:cNvSpPr/>
          <p:nvPr/>
        </p:nvSpPr>
        <p:spPr>
          <a:xfrm flipH="1">
            <a:off x="6954838" y="4170363"/>
            <a:ext cx="43021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41" name="Line 49"/>
          <p:cNvSpPr/>
          <p:nvPr/>
        </p:nvSpPr>
        <p:spPr>
          <a:xfrm flipV="1">
            <a:off x="6954838" y="3932238"/>
            <a:ext cx="0" cy="2365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42" name="Line 50"/>
          <p:cNvSpPr/>
          <p:nvPr/>
        </p:nvSpPr>
        <p:spPr>
          <a:xfrm flipH="1">
            <a:off x="8118475" y="4541838"/>
            <a:ext cx="219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843" name="Rectangle 51"/>
          <p:cNvSpPr/>
          <p:nvPr/>
        </p:nvSpPr>
        <p:spPr>
          <a:xfrm>
            <a:off x="8323263" y="4352925"/>
            <a:ext cx="280987" cy="33496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eaLnBrk="0" hangingPunct="0"/>
            <a:r>
              <a:rPr lang="en-US" altLang="zh-CN" sz="1600" dirty="0">
                <a:latin typeface="Arial" panose="020B0604020202020204" pitchFamily="34" charset="0"/>
              </a:rPr>
              <a:t>z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33844" name="Text Box 52"/>
          <p:cNvSpPr txBox="1"/>
          <p:nvPr/>
        </p:nvSpPr>
        <p:spPr>
          <a:xfrm>
            <a:off x="1236663" y="2047875"/>
            <a:ext cx="1857375" cy="461963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u="sng" dirty="0">
                <a:solidFill>
                  <a:srgbClr val="FF0000"/>
                </a:solidFill>
                <a:latin typeface="Arial" panose="020B0604020202020204" pitchFamily="34" charset="0"/>
              </a:rPr>
              <a:t>Unbalanced</a:t>
            </a:r>
            <a:endParaRPr lang="en-US" altLang="zh-CN" sz="2400" u="sng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45" name="Text Box 53"/>
          <p:cNvSpPr txBox="1"/>
          <p:nvPr/>
        </p:nvSpPr>
        <p:spPr>
          <a:xfrm>
            <a:off x="6340475" y="2047875"/>
            <a:ext cx="1479550" cy="461963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u="sng" dirty="0">
                <a:solidFill>
                  <a:srgbClr val="0000CC"/>
                </a:solidFill>
                <a:latin typeface="Arial" panose="020B0604020202020204" pitchFamily="34" charset="0"/>
              </a:rPr>
              <a:t>Balanced</a:t>
            </a:r>
            <a:endParaRPr lang="en-US" altLang="zh-CN" sz="2400" u="sng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33846" name="Text Box 54"/>
          <p:cNvSpPr txBox="1"/>
          <p:nvPr/>
        </p:nvSpPr>
        <p:spPr>
          <a:xfrm>
            <a:off x="1139825" y="3563938"/>
            <a:ext cx="665163" cy="307975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FF0000"/>
                </a:solidFill>
                <a:latin typeface="Arial" panose="020B0604020202020204" pitchFamily="34" charset="0"/>
              </a:rPr>
              <a:t>4 x 4</a:t>
            </a:r>
            <a:endParaRPr lang="en-US" altLang="zh-CN" sz="1400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47" name="Text Box 55"/>
          <p:cNvSpPr txBox="1"/>
          <p:nvPr/>
        </p:nvSpPr>
        <p:spPr>
          <a:xfrm>
            <a:off x="2071688" y="3943350"/>
            <a:ext cx="665162" cy="307975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FF0000"/>
                </a:solidFill>
                <a:latin typeface="Arial" panose="020B0604020202020204" pitchFamily="34" charset="0"/>
              </a:rPr>
              <a:t>8 x 4</a:t>
            </a:r>
            <a:endParaRPr lang="en-US" altLang="zh-CN" sz="1400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48" name="Text Box 56"/>
          <p:cNvSpPr txBox="1"/>
          <p:nvPr/>
        </p:nvSpPr>
        <p:spPr>
          <a:xfrm>
            <a:off x="3132138" y="4332288"/>
            <a:ext cx="774700" cy="307975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FF0000"/>
                </a:solidFill>
                <a:latin typeface="Arial" panose="020B0604020202020204" pitchFamily="34" charset="0"/>
              </a:rPr>
              <a:t>12 x 4</a:t>
            </a:r>
            <a:endParaRPr lang="en-US" altLang="zh-CN" sz="1400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49" name="Text Box 57"/>
          <p:cNvSpPr txBox="1"/>
          <p:nvPr/>
        </p:nvSpPr>
        <p:spPr>
          <a:xfrm>
            <a:off x="3832225" y="5080000"/>
            <a:ext cx="968375" cy="3079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FF0000"/>
                </a:solidFill>
                <a:latin typeface="Arial" panose="020B0604020202020204" pitchFamily="34" charset="0"/>
              </a:rPr>
              <a:t>16-bit</a:t>
            </a:r>
            <a:endParaRPr lang="en-US" altLang="zh-CN" sz="1400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50" name="Text Box 58"/>
          <p:cNvSpPr txBox="1"/>
          <p:nvPr/>
        </p:nvSpPr>
        <p:spPr>
          <a:xfrm>
            <a:off x="6188075" y="3384550"/>
            <a:ext cx="577850" cy="30480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0000CC"/>
                </a:solidFill>
                <a:latin typeface="Arial" panose="020B0604020202020204" pitchFamily="34" charset="0"/>
              </a:rPr>
              <a:t>4 x 4</a:t>
            </a:r>
            <a:endParaRPr lang="en-US" altLang="zh-CN" sz="1400" i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33851" name="Text Box 59"/>
          <p:cNvSpPr txBox="1"/>
          <p:nvPr/>
        </p:nvSpPr>
        <p:spPr>
          <a:xfrm>
            <a:off x="6188075" y="4546600"/>
            <a:ext cx="577850" cy="30480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0000CC"/>
                </a:solidFill>
                <a:latin typeface="Arial" panose="020B0604020202020204" pitchFamily="34" charset="0"/>
              </a:rPr>
              <a:t>4 x 4</a:t>
            </a:r>
            <a:endParaRPr lang="en-US" altLang="zh-CN" sz="1400" i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33852" name="Text Box 60"/>
          <p:cNvSpPr txBox="1"/>
          <p:nvPr/>
        </p:nvSpPr>
        <p:spPr>
          <a:xfrm>
            <a:off x="7604125" y="3967163"/>
            <a:ext cx="577850" cy="30480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0000CC"/>
                </a:solidFill>
                <a:latin typeface="Arial" panose="020B0604020202020204" pitchFamily="34" charset="0"/>
              </a:rPr>
              <a:t>8 x 8</a:t>
            </a:r>
            <a:endParaRPr lang="en-US" altLang="zh-CN" sz="1400" i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33853" name="Text Box 61"/>
          <p:cNvSpPr txBox="1"/>
          <p:nvPr/>
        </p:nvSpPr>
        <p:spPr>
          <a:xfrm>
            <a:off x="7929563" y="4714875"/>
            <a:ext cx="882650" cy="30480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1400" i="1" dirty="0">
                <a:solidFill>
                  <a:srgbClr val="0000CC"/>
                </a:solidFill>
                <a:latin typeface="Arial" panose="020B0604020202020204" pitchFamily="34" charset="0"/>
              </a:rPr>
              <a:t>16-bit</a:t>
            </a:r>
            <a:endParaRPr lang="en-US" altLang="zh-CN" sz="1400" i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33854" name="AutoShape 62"/>
          <p:cNvSpPr/>
          <p:nvPr/>
        </p:nvSpPr>
        <p:spPr>
          <a:xfrm rot="-5400000">
            <a:off x="2376488" y="4192588"/>
            <a:ext cx="273050" cy="2654300"/>
          </a:xfrm>
          <a:prstGeom prst="leftBrace">
            <a:avLst>
              <a:gd name="adj1" fmla="val 81007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3855" name="Text Box 63"/>
          <p:cNvSpPr txBox="1"/>
          <p:nvPr/>
        </p:nvSpPr>
        <p:spPr>
          <a:xfrm>
            <a:off x="1357313" y="5786438"/>
            <a:ext cx="2428875" cy="646112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Delay through 3 Stages of Multiply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856" name="AutoShape 64"/>
          <p:cNvSpPr/>
          <p:nvPr/>
        </p:nvSpPr>
        <p:spPr>
          <a:xfrm rot="-5400000">
            <a:off x="7061200" y="4668838"/>
            <a:ext cx="273050" cy="1995487"/>
          </a:xfrm>
          <a:prstGeom prst="leftBrace">
            <a:avLst>
              <a:gd name="adj1" fmla="val 60901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3857" name="Text Box 65"/>
          <p:cNvSpPr txBox="1"/>
          <p:nvPr/>
        </p:nvSpPr>
        <p:spPr>
          <a:xfrm>
            <a:off x="6072188" y="5916613"/>
            <a:ext cx="2428875" cy="646112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0000CC"/>
                </a:solidFill>
                <a:latin typeface="Arial" panose="020B0604020202020204" pitchFamily="34" charset="0"/>
              </a:rPr>
              <a:t>Delay through 2 Stages of Multiply</a:t>
            </a:r>
            <a:endParaRPr lang="en-US" altLang="zh-CN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68" name="左箭头 67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3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3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3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33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3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3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3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3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3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3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3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3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3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796" grpId="0"/>
      <p:bldP spid="33797" grpId="0" animBg="1"/>
      <p:bldP spid="33802" grpId="0" animBg="1"/>
      <p:bldP spid="33803" grpId="0" animBg="1"/>
      <p:bldP spid="33804" grpId="0" animBg="1"/>
      <p:bldP spid="33809" grpId="0" animBg="1"/>
      <p:bldP spid="33810" grpId="0" animBg="1"/>
      <p:bldP spid="33814" grpId="0" animBg="1"/>
      <p:bldP spid="33817" grpId="0" animBg="1"/>
      <p:bldP spid="33818" grpId="0" animBg="1"/>
      <p:bldP spid="33823" grpId="0" animBg="1"/>
      <p:bldP spid="33824" grpId="0" animBg="1"/>
      <p:bldP spid="33825" grpId="0"/>
      <p:bldP spid="33826" grpId="0" animBg="1"/>
      <p:bldP spid="33831" grpId="0" animBg="1"/>
      <p:bldP spid="33832" grpId="0" animBg="1"/>
      <p:bldP spid="33833" grpId="0" animBg="1"/>
      <p:bldP spid="33843" grpId="0" animBg="1"/>
      <p:bldP spid="33844" grpId="0"/>
      <p:bldP spid="33845" grpId="0"/>
      <p:bldP spid="33846" grpId="0"/>
      <p:bldP spid="33847" grpId="0"/>
      <p:bldP spid="33848" grpId="0"/>
      <p:bldP spid="33849" grpId="0"/>
      <p:bldP spid="33850" grpId="0"/>
      <p:bldP spid="33851" grpId="0"/>
      <p:bldP spid="33852" grpId="0"/>
      <p:bldP spid="33853" grpId="0"/>
      <p:bldP spid="33854" grpId="0" animBg="1"/>
      <p:bldP spid="33855" grpId="0"/>
      <p:bldP spid="33856" grpId="0" animBg="1"/>
      <p:bldP spid="338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562975" cy="911225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随机逻辑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的指令集设计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7587" name="Rectangle 3"/>
          <p:cNvSpPr>
            <a:spLocks noGrp="1"/>
          </p:cNvSpPr>
          <p:nvPr>
            <p:ph idx="1"/>
          </p:nvPr>
        </p:nvSpPr>
        <p:spPr>
          <a:xfrm>
            <a:off x="457200" y="990600"/>
            <a:ext cx="8562975" cy="5510213"/>
          </a:xfrm>
        </p:spPr>
        <p:txBody>
          <a:bodyPr vert="horz" wrap="square" lIns="0" tIns="0" rIns="0" bIns="0" anchor="t"/>
          <a:lstStyle/>
          <a:p>
            <a:pPr marL="186055" indent="0">
              <a:lnSpc>
                <a:spcPts val="4200"/>
              </a:lnSpc>
              <a:spcBef>
                <a:spcPts val="1200"/>
              </a:spcBef>
              <a:buFont typeface="隶书" panose="02010509060101010101" pitchFamily="49" charset="-122"/>
              <a:buNone/>
            </a:pPr>
            <a:r>
              <a:rPr lang="zh-CN" altLang="en-US" sz="3200" dirty="0">
                <a:solidFill>
                  <a:srgbClr val="000099"/>
                </a:solidFill>
              </a:rPr>
              <a:t>  考虑如何让逻辑门可以快速而方便地实现  指令译码。</a:t>
            </a:r>
            <a:endParaRPr lang="zh-CN" altLang="en-US" dirty="0">
              <a:solidFill>
                <a:srgbClr val="000099"/>
              </a:solidFill>
            </a:endParaRPr>
          </a:p>
          <a:p>
            <a:pPr marL="186055" indent="0">
              <a:lnSpc>
                <a:spcPts val="4200"/>
              </a:lnSpc>
              <a:spcBef>
                <a:spcPts val="1200"/>
              </a:spcBef>
              <a:buNone/>
            </a:pPr>
            <a:r>
              <a:rPr lang="zh-CN" altLang="en-US" dirty="0"/>
              <a:t>   在随机逻辑</a:t>
            </a:r>
            <a:r>
              <a:rPr lang="en-US" altLang="zh-CN" dirty="0"/>
              <a:t>CPU</a:t>
            </a:r>
            <a:r>
              <a:rPr lang="zh-CN" altLang="en-US" dirty="0"/>
              <a:t>的指令集中，可以使用以下</a:t>
            </a:r>
            <a:r>
              <a:rPr lang="en-US" altLang="zh-CN" dirty="0"/>
              <a:t>4</a:t>
            </a:r>
            <a:r>
              <a:rPr lang="zh-CN" altLang="en-US" dirty="0"/>
              <a:t>种类型的指令：分支指令</a:t>
            </a:r>
            <a:r>
              <a:rPr lang="en-US" altLang="zh-CN" dirty="0"/>
              <a:t>(branch instruction)</a:t>
            </a:r>
            <a:r>
              <a:rPr lang="zh-CN" altLang="en-US" dirty="0"/>
              <a:t> 、</a:t>
            </a:r>
            <a:r>
              <a:rPr lang="zh-CN" altLang="en-US" dirty="0">
                <a:solidFill>
                  <a:srgbClr val="FF0000"/>
                </a:solidFill>
              </a:rPr>
              <a:t>存储器引用指令</a:t>
            </a:r>
            <a:r>
              <a:rPr lang="en-US" altLang="zh-CN" dirty="0">
                <a:solidFill>
                  <a:srgbClr val="FF0000"/>
                </a:solidFill>
              </a:rPr>
              <a:t>(memory reference instruction)</a:t>
            </a:r>
            <a:r>
              <a:rPr lang="zh-CN" altLang="en-US" dirty="0"/>
              <a:t>、</a:t>
            </a:r>
            <a:r>
              <a:rPr lang="en-US" altLang="zh-CN" dirty="0"/>
              <a:t>ALU</a:t>
            </a:r>
            <a:r>
              <a:rPr lang="zh-CN" altLang="en-US" dirty="0"/>
              <a:t>指令</a:t>
            </a:r>
            <a:r>
              <a:rPr lang="en-US" altLang="zh-CN" dirty="0"/>
              <a:t>(ALU instruction)</a:t>
            </a:r>
            <a:r>
              <a:rPr lang="zh-CN" altLang="en-US" dirty="0"/>
              <a:t>、设置指令</a:t>
            </a:r>
            <a:r>
              <a:rPr lang="en-US" altLang="zh-CN" dirty="0"/>
              <a:t>(SET instruction)</a:t>
            </a:r>
            <a:endParaRPr lang="zh-CN" altLang="en-US" dirty="0"/>
          </a:p>
          <a:p>
            <a:pPr marL="186055" indent="0">
              <a:lnSpc>
                <a:spcPts val="4200"/>
              </a:lnSpc>
              <a:spcBef>
                <a:spcPts val="1200"/>
              </a:spcBef>
              <a:buFont typeface="隶书" panose="02010509060101010101" pitchFamily="49" charset="-122"/>
              <a:buNone/>
            </a:pPr>
            <a:r>
              <a:rPr lang="zh-CN" altLang="en-US" dirty="0"/>
              <a:t>   一般的设计方法是将指令内部的结构划分成多个指令字段</a:t>
            </a:r>
            <a:r>
              <a:rPr lang="en-US" altLang="zh-CN" dirty="0"/>
              <a:t>(field)</a:t>
            </a:r>
            <a:r>
              <a:rPr lang="zh-CN" altLang="en-US" dirty="0"/>
              <a:t>。同时还要求这些指令字段在各指令中所放的位置尽可能一样。这样，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中可以减少指令译码所需的逻辑数量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59396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指令的简化示例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762000"/>
            <a:ext cx="8305800" cy="5943600"/>
          </a:xfrm>
        </p:spPr>
        <p:txBody>
          <a:bodyPr vert="horz" wrap="square" lIns="0" tIns="0" rIns="0" bIns="0" numCol="1" anchor="t" anchorCtr="0" compatLnSpc="1"/>
          <a:lstStyle/>
          <a:p>
            <a:pPr marL="0" indent="0">
              <a:lnSpc>
                <a:spcPts val="4000"/>
              </a:lnSpc>
              <a:buNone/>
            </a:pPr>
            <a:r>
              <a:rPr lang="en-US" altLang="zh-CN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</a:t>
            </a:r>
            <a:r>
              <a:rPr lang="zh-CN" altLang="zh-CN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如果限制在机器内部只用一个累加器，则指令集就会被限制在如下范围内</a:t>
            </a: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：</a:t>
            </a:r>
            <a:endParaRPr lang="zh-CN" altLang="zh-CN" sz="24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zh-CN" altLang="zh-CN" dirty="0"/>
              <a:t>① </a:t>
            </a:r>
            <a:r>
              <a:rPr lang="zh-CN" altLang="zh-CN" sz="2400" dirty="0"/>
              <a:t>使用单目操作数的指令，可以将累加器作为一个源操作数，同时可作为一个目的操作数。</a:t>
            </a:r>
            <a:endParaRPr lang="zh-CN" altLang="zh-CN" sz="2400" dirty="0"/>
          </a:p>
          <a:p>
            <a:pPr>
              <a:buNone/>
            </a:pPr>
            <a:r>
              <a:rPr lang="zh-CN" altLang="zh-CN" sz="2400" dirty="0"/>
              <a:t>② 使用双目操作数的指令，可以将累加器作为一个源操作数，以存储器作为另一个源操作数，累加器同时也可作为目的操作数。</a:t>
            </a:r>
            <a:endParaRPr lang="zh-CN" altLang="zh-CN" sz="2400" dirty="0"/>
          </a:p>
          <a:p>
            <a:pPr marL="0" indent="0">
              <a:lnSpc>
                <a:spcPts val="4000"/>
              </a:lnSpc>
              <a:buNone/>
            </a:pPr>
            <a:r>
              <a:rPr lang="en-US" altLang="zh-CN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</a:t>
            </a:r>
            <a:r>
              <a:rPr lang="zh-CN" altLang="zh-CN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如果只用一个索引寄存器，则寻址模式将局限于以下两种方式</a:t>
            </a:r>
            <a:r>
              <a:rPr lang="zh-CN" altLang="en-US" sz="24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：</a:t>
            </a:r>
            <a:endParaRPr lang="zh-CN" altLang="zh-CN" sz="24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>
              <a:buNone/>
            </a:pPr>
            <a:r>
              <a:rPr lang="zh-CN" altLang="zh-CN" dirty="0"/>
              <a:t>①</a:t>
            </a:r>
            <a:r>
              <a:rPr lang="en-US" altLang="zh-CN" dirty="0"/>
              <a:t> </a:t>
            </a:r>
            <a:r>
              <a:rPr lang="zh-CN" altLang="zh-CN" sz="2400" dirty="0"/>
              <a:t>当进行直接存储器寻址时，存储器地址由指令中的部分字段提供。</a:t>
            </a:r>
            <a:endParaRPr lang="zh-CN" altLang="zh-CN" sz="2400" dirty="0"/>
          </a:p>
          <a:p>
            <a:pPr>
              <a:buNone/>
            </a:pPr>
            <a:r>
              <a:rPr lang="zh-CN" altLang="zh-CN" sz="2400" dirty="0"/>
              <a:t>② 当进行</a:t>
            </a:r>
            <a:r>
              <a:rPr lang="zh-CN" altLang="en-US" sz="2400" dirty="0"/>
              <a:t>位移量</a:t>
            </a:r>
            <a:r>
              <a:rPr lang="zh-CN" altLang="zh-CN" sz="2400" dirty="0"/>
              <a:t>寻址时，目标地址一部分来自指令的存储器地址，与</a:t>
            </a:r>
            <a:r>
              <a:rPr lang="zh-CN" altLang="en-US" sz="2400" dirty="0"/>
              <a:t>位移量</a:t>
            </a:r>
            <a:r>
              <a:rPr lang="zh-CN" altLang="zh-CN" sz="2400" dirty="0"/>
              <a:t>寄存器相加之后，形成目标操作数的地址</a:t>
            </a:r>
            <a:endParaRPr lang="zh-CN" altLang="zh-CN" sz="2400" dirty="0"/>
          </a:p>
          <a:p>
            <a:pPr>
              <a:buNone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>
          <a:xfrm>
            <a:off x="214313" y="76200"/>
            <a:ext cx="8805862" cy="550863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  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的体系结构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76483" name="Rectangle 3"/>
          <p:cNvSpPr>
            <a:spLocks noGrp="1"/>
          </p:cNvSpPr>
          <p:nvPr>
            <p:ph idx="1"/>
          </p:nvPr>
        </p:nvSpPr>
        <p:spPr>
          <a:xfrm>
            <a:off x="533400" y="765175"/>
            <a:ext cx="8610600" cy="1150938"/>
          </a:xfrm>
        </p:spPr>
        <p:txBody>
          <a:bodyPr vert="horz" wrap="square" lIns="0" tIns="0" rIns="0" bIns="0" anchor="t"/>
          <a:lstStyle/>
          <a:p>
            <a:pPr marL="87630" indent="450850">
              <a:buFont typeface="隶书" panose="02010509060101010101" pitchFamily="49" charset="-122"/>
              <a:buNone/>
            </a:pPr>
            <a:r>
              <a:rPr lang="zh-CN" altLang="en-US" dirty="0"/>
              <a:t>在微码结构中，</a:t>
            </a:r>
            <a:r>
              <a:rPr lang="zh-CN" altLang="en-US" dirty="0">
                <a:solidFill>
                  <a:srgbClr val="FF0000"/>
                </a:solidFill>
              </a:rPr>
              <a:t>控制单元</a:t>
            </a:r>
            <a:r>
              <a:rPr lang="zh-CN" altLang="en-US" dirty="0"/>
              <a:t>的输入和输出之间的关系被视为一个</a:t>
            </a:r>
            <a:r>
              <a:rPr lang="zh-CN" altLang="en-US" dirty="0">
                <a:solidFill>
                  <a:srgbClr val="FF0000"/>
                </a:solidFill>
              </a:rPr>
              <a:t>存储系统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276485" name="Picture 5" descr="图2-20 微程序控制单元（CSIC）"/>
          <p:cNvPicPr>
            <a:picLocks noChangeAspect="1"/>
          </p:cNvPicPr>
          <p:nvPr/>
        </p:nvPicPr>
        <p:blipFill>
          <a:blip r:embed="rId1">
            <a:lum bright="6000" contrast="30000"/>
          </a:blip>
          <a:stretch>
            <a:fillRect/>
          </a:stretch>
        </p:blipFill>
        <p:spPr>
          <a:xfrm>
            <a:off x="630238" y="1752600"/>
            <a:ext cx="5618162" cy="510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486" name="Oval 6"/>
          <p:cNvSpPr/>
          <p:nvPr/>
        </p:nvSpPr>
        <p:spPr>
          <a:xfrm>
            <a:off x="2895600" y="4191000"/>
            <a:ext cx="2079625" cy="1295400"/>
          </a:xfrm>
          <a:prstGeom prst="ellipse">
            <a:avLst/>
          </a:prstGeom>
          <a:solidFill>
            <a:srgbClr val="FF0000">
              <a:alpha val="5098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276487" name="Oval 7"/>
          <p:cNvSpPr/>
          <p:nvPr/>
        </p:nvSpPr>
        <p:spPr>
          <a:xfrm>
            <a:off x="3124200" y="2133600"/>
            <a:ext cx="1884363" cy="1997075"/>
          </a:xfrm>
          <a:prstGeom prst="ellipse">
            <a:avLst/>
          </a:prstGeom>
          <a:solidFill>
            <a:srgbClr val="00823B">
              <a:alpha val="3803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276488" name="Oval 8"/>
          <p:cNvSpPr/>
          <p:nvPr/>
        </p:nvSpPr>
        <p:spPr>
          <a:xfrm>
            <a:off x="1676400" y="2514600"/>
            <a:ext cx="1441450" cy="863600"/>
          </a:xfrm>
          <a:prstGeom prst="ellipse">
            <a:avLst/>
          </a:prstGeom>
          <a:solidFill>
            <a:srgbClr val="00823B">
              <a:alpha val="38039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sz="3600" dirty="0">
              <a:latin typeface="Arial" panose="020B0604020202020204" pitchFamily="34" charset="0"/>
            </a:endParaRPr>
          </a:p>
        </p:txBody>
      </p:sp>
      <p:sp>
        <p:nvSpPr>
          <p:cNvPr id="276489" name="Text Box 9"/>
          <p:cNvSpPr txBox="1"/>
          <p:nvPr/>
        </p:nvSpPr>
        <p:spPr>
          <a:xfrm>
            <a:off x="838200" y="2286000"/>
            <a:ext cx="14224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时序部件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76490" name="Text Box 10"/>
          <p:cNvSpPr txBox="1"/>
          <p:nvPr/>
        </p:nvSpPr>
        <p:spPr>
          <a:xfrm>
            <a:off x="4343400" y="1828800"/>
            <a:ext cx="17319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指令预处理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6477000" y="2590800"/>
            <a:ext cx="2362200" cy="3182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 工作原理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381000" marR="0" lvl="0" indent="-3810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  微程序控制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381000" marR="0" lvl="0" indent="-3810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存储控制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AutoNum type="circleNumDbPlain" startAt="2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 组成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444500" marR="0" lvl="1" indent="-2667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微码控制器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444500" marR="0" lvl="1" indent="-2667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微代码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6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6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6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6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6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6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3" grpId="0" build="p"/>
      <p:bldP spid="276486" grpId="0" animBg="1"/>
      <p:bldP spid="276487" grpId="0" animBg="1"/>
      <p:bldP spid="276488" grpId="0" animBg="1"/>
      <p:bldP spid="276489" grpId="0"/>
      <p:bldP spid="276490" grpId="0"/>
      <p:bldP spid="27649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的特点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83653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066800"/>
            <a:ext cx="8153400" cy="5257800"/>
          </a:xfrm>
        </p:spPr>
        <p:txBody>
          <a:bodyPr vert="horz" wrap="square" lIns="0" tIns="0" rIns="0" bIns="0" numCol="1" anchor="t" anchorCtr="0" compatLnSpc="1"/>
          <a:lstStyle/>
          <a:p>
            <a:pPr marL="609600" indent="-609600">
              <a:lnSpc>
                <a:spcPct val="105000"/>
              </a:lnSpc>
              <a:spcBef>
                <a:spcPct val="30000"/>
              </a:spcBef>
              <a:buNone/>
            </a:pPr>
            <a:r>
              <a:rPr lang="zh-CN" altLang="en-US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优点：</a:t>
            </a:r>
            <a:endParaRPr lang="zh-CN" altLang="en-US" sz="32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1052830" lvl="2" indent="-609600">
              <a:lnSpc>
                <a:spcPts val="4000"/>
              </a:lnSpc>
              <a:spcBef>
                <a:spcPct val="150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800" dirty="0"/>
              <a:t>可以通过减少取指令次数的方法来</a:t>
            </a:r>
            <a:r>
              <a:rPr lang="zh-CN" altLang="en-US" sz="2800" dirty="0">
                <a:solidFill>
                  <a:srgbClr val="FF0000"/>
                </a:solidFill>
              </a:rPr>
              <a:t>降低存储器总访问时间</a:t>
            </a:r>
            <a:r>
              <a:rPr lang="zh-CN" altLang="en-US" sz="2800" dirty="0"/>
              <a:t>从而提高系统性能；</a:t>
            </a:r>
            <a:endParaRPr lang="zh-CN" altLang="en-US" sz="2800" dirty="0"/>
          </a:p>
          <a:p>
            <a:pPr marL="1052830" lvl="2" indent="-609600">
              <a:lnSpc>
                <a:spcPts val="4000"/>
              </a:lnSpc>
              <a:spcBef>
                <a:spcPct val="150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简化硬件设计</a:t>
            </a:r>
            <a:r>
              <a:rPr lang="zh-CN" altLang="en-US" sz="2800" dirty="0"/>
              <a:t>，可使其成品机器几乎没有设计上的错误；</a:t>
            </a:r>
            <a:endParaRPr lang="zh-CN" altLang="en-US" sz="2800" dirty="0">
              <a:sym typeface="Wingdings" panose="05000000000000000000" pitchFamily="2" charset="2"/>
            </a:endParaRPr>
          </a:p>
          <a:p>
            <a:pPr marL="1052830" lvl="2" indent="-609600">
              <a:lnSpc>
                <a:spcPts val="4000"/>
              </a:lnSpc>
              <a:spcBef>
                <a:spcPct val="15000"/>
              </a:spcBef>
              <a:buFont typeface="Comic Sans MS" panose="030F0702030302020204" pitchFamily="66" charset="0"/>
              <a:buAutoNum type="arabicPeriod"/>
            </a:pPr>
            <a:r>
              <a:rPr lang="zh-CN" altLang="en-US" sz="2800" dirty="0">
                <a:sym typeface="Wingdings" panose="05000000000000000000" pitchFamily="2" charset="2"/>
              </a:rPr>
              <a:t>建立或改动微代码比建立或改动电路省时、不易出错，因此更易于</a:t>
            </a:r>
            <a:r>
              <a:rPr lang="zh-CN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创建新的</a:t>
            </a:r>
            <a:r>
              <a:rPr lang="en-US" altLang="zh-CN" sz="2800" dirty="0">
                <a:solidFill>
                  <a:srgbClr val="FF0000"/>
                </a:solidFill>
                <a:sym typeface="Wingdings" panose="05000000000000000000" pitchFamily="2" charset="2"/>
              </a:rPr>
              <a:t>CPU</a:t>
            </a:r>
            <a:r>
              <a:rPr lang="zh-CN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版本</a:t>
            </a:r>
            <a:r>
              <a:rPr lang="zh-CN" altLang="en-US" sz="2800" dirty="0">
                <a:sym typeface="Wingdings" panose="05000000000000000000" pitchFamily="2" charset="2"/>
              </a:rPr>
              <a:t>；</a:t>
            </a:r>
            <a:endParaRPr lang="zh-CN" altLang="en-US" sz="2800" dirty="0">
              <a:sym typeface="Wingdings" panose="05000000000000000000" pitchFamily="2" charset="2"/>
            </a:endParaRPr>
          </a:p>
          <a:p>
            <a:pPr marL="609600" indent="-609600">
              <a:lnSpc>
                <a:spcPct val="105000"/>
              </a:lnSpc>
              <a:spcBef>
                <a:spcPts val="1200"/>
              </a:spcBef>
              <a:buNone/>
            </a:pPr>
            <a:r>
              <a:rPr lang="zh-CN" altLang="en-US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缺点：</a:t>
            </a:r>
            <a:endParaRPr lang="zh-CN" altLang="en-US" sz="32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1052830" lvl="2" indent="-609600">
              <a:lnSpc>
                <a:spcPct val="105000"/>
              </a:lnSpc>
              <a:spcBef>
                <a:spcPct val="15000"/>
              </a:spcBef>
              <a:buNone/>
            </a:pPr>
            <a:r>
              <a:rPr lang="zh-CN" altLang="en-US" sz="2800" dirty="0">
                <a:sym typeface="Wingdings" panose="05000000000000000000" pitchFamily="2" charset="2"/>
              </a:rPr>
              <a:t>  同样功能微代码比硬连逻辑实现的</a:t>
            </a:r>
            <a:r>
              <a:rPr lang="zh-CN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开销大</a:t>
            </a:r>
            <a:r>
              <a:rPr lang="zh-CN" altLang="en-US" sz="2800" dirty="0"/>
              <a:t>；</a:t>
            </a:r>
            <a:endParaRPr lang="zh-CN" altLang="en-US" sz="2800" dirty="0"/>
          </a:p>
        </p:txBody>
      </p:sp>
      <p:sp>
        <p:nvSpPr>
          <p:cNvPr id="62468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62469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3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3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3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3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3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3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6334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微码结构与随机逻辑结构的比较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 vert="horz" wrap="square" lIns="0" tIns="0" rIns="0" bIns="0" numCol="1" anchor="t" anchorCtr="0" compatLnSpc="1"/>
          <a:lstStyle/>
          <a:p>
            <a:pPr marL="265430" indent="0">
              <a:lnSpc>
                <a:spcPts val="5500"/>
              </a:lnSpc>
              <a:buClr>
                <a:srgbClr val="3C8C93"/>
              </a:buClr>
              <a:buNone/>
            </a:pPr>
            <a:r>
              <a:rPr lang="en-US" altLang="zh-CN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1</a:t>
            </a:r>
            <a:r>
              <a:rPr lang="zh-CN" altLang="en-US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、硬件设计开销</a:t>
            </a:r>
            <a:endParaRPr lang="zh-CN" altLang="en-US" sz="32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1073150" lvl="1" indent="-356870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/>
              <a:t>随机逻辑</a:t>
            </a:r>
            <a:r>
              <a:rPr lang="en-US" altLang="zh-CN" sz="2400" dirty="0"/>
              <a:t>CPU</a:t>
            </a:r>
            <a:r>
              <a:rPr lang="zh-CN" altLang="en-US" sz="2400" dirty="0"/>
              <a:t>的硬件和指令集必须同步进行设计和优化，因此比较复杂。</a:t>
            </a:r>
            <a:endParaRPr lang="zh-CN" altLang="en-US" sz="2400" dirty="0"/>
          </a:p>
          <a:p>
            <a:pPr marL="1073150" lvl="1" indent="-356870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/>
              <a:t>微码</a:t>
            </a:r>
            <a:r>
              <a:rPr lang="en-US" altLang="zh-CN" sz="2400" dirty="0"/>
              <a:t>CPU</a:t>
            </a:r>
            <a:r>
              <a:rPr lang="zh-CN" altLang="en-US" sz="2400" dirty="0"/>
              <a:t>的指令集设计并不直接影响现有硬件，修改指令集并不需要重新设计新的硬件。</a:t>
            </a:r>
            <a:endParaRPr lang="zh-CN" altLang="en-US" sz="2400" dirty="0"/>
          </a:p>
          <a:p>
            <a:pPr marL="265430" indent="0">
              <a:lnSpc>
                <a:spcPts val="5500"/>
              </a:lnSpc>
              <a:buClr>
                <a:srgbClr val="3C8C93"/>
              </a:buClr>
              <a:buNone/>
            </a:pPr>
            <a:r>
              <a:rPr lang="en-US" altLang="zh-CN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2</a:t>
            </a:r>
            <a:r>
              <a:rPr lang="zh-CN" altLang="en-US" sz="3200" dirty="0">
                <a:solidFill>
                  <a:srgbClr val="0000CC"/>
                </a:solidFill>
                <a:latin typeface="Corbel" panose="020B0503020204020204" pitchFamily="34" charset="0"/>
                <a:ea typeface="华文宋体" panose="02010600040101010101" pitchFamily="2" charset="-122"/>
              </a:rPr>
              <a:t>、性能</a:t>
            </a:r>
            <a:endParaRPr lang="zh-CN" altLang="en-US" sz="3200" dirty="0">
              <a:solidFill>
                <a:srgbClr val="0000CC"/>
              </a:solidFill>
              <a:latin typeface="Corbel" panose="020B0503020204020204" pitchFamily="34" charset="0"/>
              <a:ea typeface="华文宋体" panose="02010600040101010101" pitchFamily="2" charset="-122"/>
            </a:endParaRPr>
          </a:p>
          <a:p>
            <a:pPr marL="1073150" lvl="1" indent="-356870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/>
              <a:t>如果采用相同指令集，则随机逻辑</a:t>
            </a:r>
            <a:r>
              <a:rPr lang="en-US" altLang="zh-CN" sz="2400" dirty="0"/>
              <a:t>CPU</a:t>
            </a:r>
            <a:r>
              <a:rPr lang="zh-CN" altLang="en-US" sz="2400" dirty="0"/>
              <a:t>操作会更快。</a:t>
            </a:r>
            <a:endParaRPr lang="zh-CN" altLang="en-US" sz="2400" dirty="0"/>
          </a:p>
          <a:p>
            <a:pPr marL="1073150" lvl="1" indent="-356870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/>
              <a:t>如果执行相同的计算任务，微码</a:t>
            </a:r>
            <a:r>
              <a:rPr lang="en-US" altLang="zh-CN" sz="2400" dirty="0"/>
              <a:t>CPU</a:t>
            </a:r>
            <a:r>
              <a:rPr lang="zh-CN" altLang="en-US" sz="2400" dirty="0"/>
              <a:t>能够通过使用更少</a:t>
            </a:r>
            <a:r>
              <a:rPr lang="en-US" altLang="zh-CN" sz="2400" dirty="0"/>
              <a:t>(</a:t>
            </a:r>
            <a:r>
              <a:rPr lang="zh-CN" altLang="en-US" sz="2400" dirty="0"/>
              <a:t>但更复杂</a:t>
            </a:r>
            <a:r>
              <a:rPr lang="en-US" altLang="zh-CN" sz="2400" dirty="0"/>
              <a:t>)</a:t>
            </a:r>
            <a:r>
              <a:rPr lang="zh-CN" altLang="en-US" sz="2400" dirty="0"/>
              <a:t>的指令达到更高性能。</a:t>
            </a:r>
            <a:endParaRPr lang="zh-CN" altLang="en-US" sz="2400" dirty="0"/>
          </a:p>
          <a:p>
            <a:pPr marL="1073150" lvl="1" indent="-356870">
              <a:lnSpc>
                <a:spcPct val="110000"/>
              </a:lnSpc>
              <a:spcBef>
                <a:spcPct val="30000"/>
              </a:spcBef>
            </a:pPr>
            <a:r>
              <a:rPr lang="zh-CN" altLang="en-US" sz="2400" dirty="0"/>
              <a:t>当系统整体性能受限于存储器的速度时，微码</a:t>
            </a:r>
            <a:r>
              <a:rPr lang="en-US" altLang="zh-CN" sz="2400" dirty="0"/>
              <a:t>CPU</a:t>
            </a:r>
            <a:r>
              <a:rPr lang="zh-CN" altLang="en-US" sz="2400" dirty="0"/>
              <a:t>对性能提高的优势更为明显。</a:t>
            </a:r>
            <a:endParaRPr lang="zh-CN" altLang="en-US" sz="2400" dirty="0"/>
          </a:p>
        </p:txBody>
      </p:sp>
      <p:sp>
        <p:nvSpPr>
          <p:cNvPr id="63492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63493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8636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的设计步骤 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91843" name="Rectangle 3"/>
          <p:cNvSpPr>
            <a:spLocks noChangeArrowheads="1"/>
          </p:cNvSpPr>
          <p:nvPr/>
        </p:nvSpPr>
        <p:spPr bwMode="auto">
          <a:xfrm>
            <a:off x="76200" y="914400"/>
            <a:ext cx="8818880" cy="1722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857250" marR="0" lvl="0" indent="-592455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ea"/>
              <a:buAutoNum type="ea1JpnChsDb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建立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硬件体系结构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， 保证其具备执行必要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基本功能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步骤的功能。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857250" marR="0" lvl="0" indent="-592455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ea"/>
              <a:buAutoNum type="ea1JpnChsDbPeriod" startAt="2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将指令分割成许多微步骤，转写成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微程序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并写入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控制存储器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594043" y="3101975"/>
            <a:ext cx="8412163" cy="2934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微指令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Micro-instruction</a:t>
            </a: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微程序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Micro-program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（</a:t>
            </a: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固件</a:t>
            </a:r>
            <a:r>
              <a:rPr kumimoji="0" lang="en-US" altLang="zh-CN" sz="2400" b="1" kern="1200" cap="none" spc="0" normalizeH="0" baseline="0" noProof="0" dirty="0" err="1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fireware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zh-CN" altLang="en-US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指令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instruction</a:t>
            </a: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微码控制器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Microcode controller</a:t>
            </a: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（定序器</a:t>
            </a:r>
            <a:r>
              <a:rPr kumimoji="0" lang="en-US" altLang="zh-CN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sequencer</a:t>
            </a: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zh-CN" altLang="en-US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64517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64518" name="矩形 5"/>
          <p:cNvSpPr/>
          <p:nvPr/>
        </p:nvSpPr>
        <p:spPr>
          <a:xfrm>
            <a:off x="8316913" y="6488113"/>
            <a:ext cx="79057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sz="1600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/86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1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1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1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1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build="p"/>
      <p:bldP spid="29184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971925" cy="251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程序、指令、微操作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24578" name="Picture 2" descr="3t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38200"/>
            <a:ext cx="2744788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Picture 4" descr="3t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71913"/>
            <a:ext cx="8382000" cy="2681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圆角矩形 17"/>
          <p:cNvSpPr/>
          <p:nvPr/>
        </p:nvSpPr>
        <p:spPr>
          <a:xfrm>
            <a:off x="1447800" y="2362200"/>
            <a:ext cx="838200" cy="381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343400" y="3810000"/>
            <a:ext cx="1066800" cy="2362200"/>
          </a:xfrm>
          <a:prstGeom prst="round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15000" y="1981200"/>
            <a:ext cx="1524000" cy="457200"/>
          </a:xfrm>
          <a:prstGeom prst="round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124200" y="2362200"/>
            <a:ext cx="762000" cy="381000"/>
          </a:xfrm>
          <a:prstGeom prst="roundRect">
            <a:avLst/>
          </a:prstGeom>
          <a:solidFill>
            <a:srgbClr val="00B0F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19800" y="914400"/>
            <a:ext cx="838200" cy="381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600200" y="3810000"/>
            <a:ext cx="1143000" cy="9144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67400" y="3200400"/>
            <a:ext cx="1371600" cy="3810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858000" y="3810000"/>
            <a:ext cx="1371600" cy="22860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019800" y="1524000"/>
            <a:ext cx="914400" cy="2057400"/>
          </a:xfrm>
          <a:prstGeom prst="roundRect">
            <a:avLst/>
          </a:prstGeom>
          <a:solidFill>
            <a:srgbClr val="00B0F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600200" y="5105400"/>
            <a:ext cx="1219200" cy="10668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的操作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1-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指令译码与执行</a:t>
            </a:r>
            <a:endParaRPr lang="zh-CN" altLang="en-US" sz="3200" dirty="0"/>
          </a:p>
        </p:txBody>
      </p:sp>
      <p:sp>
        <p:nvSpPr>
          <p:cNvPr id="290820" name="Rectangle 4"/>
          <p:cNvSpPr>
            <a:spLocks noGrp="1"/>
          </p:cNvSpPr>
          <p:nvPr>
            <p:ph idx="1"/>
          </p:nvPr>
        </p:nvSpPr>
        <p:spPr>
          <a:xfrm>
            <a:off x="457200" y="904875"/>
            <a:ext cx="4038600" cy="5572125"/>
          </a:xfrm>
        </p:spPr>
        <p:txBody>
          <a:bodyPr vert="horz" wrap="square" lIns="0" tIns="0" rIns="0" bIns="0" anchor="t"/>
          <a:lstStyle/>
          <a:p>
            <a:pPr marL="622300" lvl="1" indent="-442595">
              <a:lnSpc>
                <a:spcPts val="3500"/>
              </a:lnSpc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sym typeface="Symbol" panose="05050102010706020507" pitchFamily="18" charset="2"/>
              </a:rPr>
              <a:t>控制逻辑对</a:t>
            </a:r>
            <a:r>
              <a:rPr lang="en-US" altLang="zh-CN" dirty="0">
                <a:sym typeface="Symbol" panose="05050102010706020507" pitchFamily="18" charset="2"/>
              </a:rPr>
              <a:t>IR</a:t>
            </a:r>
            <a:r>
              <a:rPr lang="zh-CN" altLang="en-US" dirty="0">
                <a:sym typeface="Symbol" panose="05050102010706020507" pitchFamily="18" charset="2"/>
              </a:rPr>
              <a:t>中的指令译码，确定对应微码程序地址并写入</a:t>
            </a:r>
            <a:r>
              <a:rPr lang="en-US" altLang="zh-CN" dirty="0">
                <a:sym typeface="Symbol" panose="05050102010706020507" pitchFamily="18" charset="2"/>
              </a:rPr>
              <a:t>PC</a:t>
            </a:r>
            <a:r>
              <a:rPr lang="zh-CN" altLang="en-US" dirty="0">
                <a:sym typeface="Symbol" panose="05050102010706020507" pitchFamily="18" charset="2"/>
              </a:rPr>
              <a:t>；</a:t>
            </a:r>
            <a:endParaRPr lang="zh-CN" altLang="en-US" dirty="0">
              <a:sym typeface="Symbol" panose="05050102010706020507" pitchFamily="18" charset="2"/>
            </a:endParaRPr>
          </a:p>
          <a:p>
            <a:pPr marL="622300" lvl="1" indent="-442595">
              <a:lnSpc>
                <a:spcPts val="3500"/>
              </a:lnSpc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sym typeface="Symbol" panose="05050102010706020507" pitchFamily="18" charset="2"/>
              </a:rPr>
              <a:t></a:t>
            </a:r>
            <a:r>
              <a:rPr lang="en-US" altLang="zh-CN" dirty="0">
                <a:sym typeface="Symbol" panose="05050102010706020507" pitchFamily="18" charset="2"/>
              </a:rPr>
              <a:t>PC</a:t>
            </a:r>
            <a:r>
              <a:rPr lang="zh-CN" altLang="en-US" dirty="0">
                <a:sym typeface="Symbol" panose="05050102010706020507" pitchFamily="18" charset="2"/>
              </a:rPr>
              <a:t>向微码</a:t>
            </a:r>
            <a:r>
              <a:rPr lang="en-US" altLang="zh-CN" dirty="0">
                <a:sym typeface="Symbol" panose="05050102010706020507" pitchFamily="18" charset="2"/>
              </a:rPr>
              <a:t>ROM</a:t>
            </a:r>
            <a:r>
              <a:rPr lang="zh-CN" altLang="en-US" dirty="0">
                <a:sym typeface="Symbol" panose="05050102010706020507" pitchFamily="18" charset="2"/>
              </a:rPr>
              <a:t>提供</a:t>
            </a:r>
            <a:r>
              <a:rPr lang="en-US" altLang="zh-CN" dirty="0">
                <a:sym typeface="Symbol" panose="05050102010706020507" pitchFamily="18" charset="2"/>
              </a:rPr>
              <a:t>   </a:t>
            </a:r>
            <a:r>
              <a:rPr lang="zh-CN" altLang="en-US" dirty="0">
                <a:sym typeface="Symbol" panose="05050102010706020507" pitchFamily="18" charset="2"/>
              </a:rPr>
              <a:t>地址，返回的微码写入</a:t>
            </a:r>
            <a:r>
              <a:rPr lang="en-US" altLang="zh-CN" dirty="0">
                <a:sym typeface="Symbol" panose="05050102010706020507" pitchFamily="18" charset="2"/>
              </a:rPr>
              <a:t>IR</a:t>
            </a:r>
            <a:r>
              <a:rPr lang="zh-CN" altLang="en-US" dirty="0">
                <a:sym typeface="Symbol" panose="05050102010706020507" pitchFamily="18" charset="2"/>
              </a:rPr>
              <a:t>；</a:t>
            </a:r>
            <a:endParaRPr lang="zh-CN" altLang="en-US" dirty="0">
              <a:sym typeface="Symbol" panose="05050102010706020507" pitchFamily="18" charset="2"/>
            </a:endParaRPr>
          </a:p>
          <a:p>
            <a:pPr marL="622300" lvl="1" indent="-442595">
              <a:lnSpc>
                <a:spcPts val="3500"/>
              </a:lnSpc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sym typeface="Symbol" panose="05050102010706020507" pitchFamily="18" charset="2"/>
              </a:rPr>
              <a:t></a:t>
            </a:r>
            <a:r>
              <a:rPr lang="en-US" altLang="zh-CN" dirty="0">
                <a:sym typeface="Symbol" panose="05050102010706020507" pitchFamily="18" charset="2"/>
              </a:rPr>
              <a:t>IR</a:t>
            </a:r>
            <a:r>
              <a:rPr lang="zh-CN" altLang="en-US" dirty="0">
                <a:sym typeface="Symbol" panose="05050102010706020507" pitchFamily="18" charset="2"/>
              </a:rPr>
              <a:t>译码后产生相应的控制信号；</a:t>
            </a:r>
            <a:endParaRPr lang="zh-CN" altLang="en-US" dirty="0">
              <a:sym typeface="Symbol" panose="05050102010706020507" pitchFamily="18" charset="2"/>
            </a:endParaRPr>
          </a:p>
          <a:p>
            <a:pPr marL="622300" lvl="1" indent="-442595">
              <a:lnSpc>
                <a:spcPts val="3500"/>
              </a:lnSpc>
              <a:spcBef>
                <a:spcPts val="600"/>
              </a:spcBef>
              <a:buFont typeface="Comic Sans MS" panose="030F0702030302020204" pitchFamily="66" charset="0"/>
              <a:buAutoNum type="arabicPeriod" startAt="4"/>
            </a:pPr>
            <a:r>
              <a:rPr lang="zh-CN" altLang="en-US" dirty="0">
                <a:sym typeface="Symbol" panose="05050102010706020507" pitchFamily="18" charset="2"/>
              </a:rPr>
              <a:t></a:t>
            </a:r>
            <a:r>
              <a:rPr lang="en-US" altLang="zh-CN" dirty="0"/>
              <a:t>PC</a:t>
            </a:r>
            <a:r>
              <a:rPr lang="zh-CN" altLang="en-US" dirty="0"/>
              <a:t>地址加</a:t>
            </a:r>
            <a:r>
              <a:rPr lang="en-US" altLang="zh-CN" dirty="0"/>
              <a:t>1</a:t>
            </a:r>
            <a:r>
              <a:rPr lang="zh-CN" altLang="en-US" dirty="0"/>
              <a:t>后获取下一条微指令地址，直到完成整个微码程序</a:t>
            </a:r>
            <a:endParaRPr lang="zh-CN" altLang="en-US" dirty="0"/>
          </a:p>
        </p:txBody>
      </p:sp>
      <p:pic>
        <p:nvPicPr>
          <p:cNvPr id="290825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495800" cy="510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1" name="日期占位符 4"/>
          <p:cNvSpPr txBox="1">
            <a:spLocks noGrp="1"/>
          </p:cNvSpPr>
          <p:nvPr/>
        </p:nvSpPr>
        <p:spPr>
          <a:xfrm>
            <a:off x="0" y="6500813"/>
            <a:ext cx="15716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fld id="{BB962C8B-B14F-4D97-AF65-F5344CB8AC3E}" type="datetimeyyyy-M-d">
              <a:rPr lang="zh-CN" altLang="en-US" sz="1600" dirty="0">
                <a:solidFill>
                  <a:srgbClr val="CDFFCD"/>
                </a:solidFill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600" dirty="0">
              <a:solidFill>
                <a:srgbClr val="CDFFCD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451850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微码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CPU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的操作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2-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读写数据</a:t>
            </a:r>
            <a:endParaRPr lang="zh-CN" altLang="en-US" sz="3200" dirty="0"/>
          </a:p>
        </p:txBody>
      </p:sp>
      <p:sp>
        <p:nvSpPr>
          <p:cNvPr id="314371" name="Rectangle 3"/>
          <p:cNvSpPr>
            <a:spLocks noGrp="1"/>
          </p:cNvSpPr>
          <p:nvPr>
            <p:ph idx="1"/>
          </p:nvPr>
        </p:nvSpPr>
        <p:spPr>
          <a:xfrm>
            <a:off x="381000" y="838200"/>
            <a:ext cx="8839200" cy="5661025"/>
          </a:xfrm>
        </p:spPr>
        <p:txBody>
          <a:bodyPr vert="horz" wrap="square" lIns="0" tIns="0" rIns="0" bIns="0" anchor="t"/>
          <a:lstStyle/>
          <a:p>
            <a:pPr marL="266700" indent="-266700">
              <a:buFont typeface="隶书" panose="02010509060101010101" pitchFamily="49" charset="-122"/>
              <a:buNone/>
            </a:pPr>
            <a:r>
              <a:rPr lang="zh-CN" altLang="en-US" sz="3200" dirty="0"/>
              <a:t> </a:t>
            </a:r>
            <a:r>
              <a:rPr lang="zh-CN" altLang="en-US" dirty="0"/>
              <a:t>数据通路一般应有如下三个基本的工作周期：</a:t>
            </a:r>
            <a:endParaRPr lang="en-US" altLang="zh-CN" dirty="0"/>
          </a:p>
          <a:p>
            <a:pPr marL="266700" indent="-266700">
              <a:buFont typeface="隶书" panose="02010509060101010101" pitchFamily="49" charset="-122"/>
              <a:buAutoNum type="arabicPeriod"/>
            </a:pPr>
            <a:r>
              <a:rPr lang="zh-CN" altLang="en-US" dirty="0">
                <a:solidFill>
                  <a:srgbClr val="000099"/>
                </a:solidFill>
                <a:sym typeface="Symbol" panose="05050102010706020507" pitchFamily="18" charset="2"/>
              </a:rPr>
              <a:t>从存储器读数据后：</a:t>
            </a:r>
            <a:endParaRPr lang="en-US" altLang="zh-CN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写入寄存器堆</a:t>
            </a:r>
            <a:r>
              <a:rPr lang="en-US" altLang="zh-CN" sz="2000" dirty="0"/>
              <a:t>(Register File)</a:t>
            </a:r>
            <a:r>
              <a:rPr lang="zh-CN" altLang="en-US" sz="2000" dirty="0"/>
              <a:t>；</a:t>
            </a:r>
            <a:endParaRPr lang="zh-CN" altLang="en-US" sz="2000" dirty="0"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写入指令寄存器</a:t>
            </a:r>
            <a:r>
              <a:rPr lang="en-US" altLang="zh-CN" sz="2400" dirty="0"/>
              <a:t>(IR)</a:t>
            </a:r>
            <a:r>
              <a:rPr lang="zh-CN" altLang="en-US" sz="2400" dirty="0"/>
              <a:t>；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写入临时寄存器</a:t>
            </a:r>
            <a:r>
              <a:rPr lang="en-US" altLang="zh-CN" sz="2400" dirty="0"/>
              <a:t>(TempIn)</a:t>
            </a:r>
            <a:r>
              <a:rPr lang="zh-CN" altLang="en-US" sz="2400" dirty="0"/>
              <a:t>；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作为</a:t>
            </a:r>
            <a:r>
              <a:rPr lang="en-US" altLang="zh-CN" sz="2400" dirty="0"/>
              <a:t>ALU</a:t>
            </a:r>
            <a:r>
              <a:rPr lang="zh-CN" altLang="en-US" sz="2400" dirty="0"/>
              <a:t>的一个输入；</a:t>
            </a:r>
            <a:endParaRPr lang="zh-CN" altLang="en-US" sz="2400" dirty="0"/>
          </a:p>
          <a:p>
            <a:pPr marL="266700" indent="-266700">
              <a:buClr>
                <a:srgbClr val="2D2D8A"/>
              </a:buClr>
              <a:buFont typeface="Corbel" panose="020B0503020204020204" pitchFamily="34" charset="0"/>
              <a:buAutoNum type="arabicPeriod"/>
            </a:pPr>
            <a:r>
              <a:rPr lang="zh-CN" altLang="en-US" dirty="0">
                <a:solidFill>
                  <a:srgbClr val="000099"/>
                </a:solidFill>
              </a:rPr>
              <a:t>从</a:t>
            </a:r>
            <a:r>
              <a:rPr lang="zh-CN" altLang="en-US" dirty="0">
                <a:solidFill>
                  <a:srgbClr val="000099"/>
                </a:solidFill>
                <a:sym typeface="Symbol" panose="05050102010706020507" pitchFamily="18" charset="2"/>
              </a:rPr>
              <a:t>寄存器读数据后：</a:t>
            </a:r>
            <a:endParaRPr lang="zh-CN" altLang="en-US" dirty="0">
              <a:solidFill>
                <a:srgbClr val="000099"/>
              </a:solidFill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写入存储器地址寄存器</a:t>
            </a:r>
            <a:r>
              <a:rPr lang="en-US" altLang="zh-CN" sz="2400" dirty="0"/>
              <a:t>MAR</a:t>
            </a:r>
            <a:r>
              <a:rPr lang="zh-CN" altLang="en-US" sz="2400" dirty="0"/>
              <a:t>；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写入临时寄存器作为</a:t>
            </a:r>
            <a:r>
              <a:rPr lang="en-US" altLang="zh-CN" sz="2400" dirty="0"/>
              <a:t>ALU</a:t>
            </a:r>
            <a:r>
              <a:rPr lang="zh-CN" altLang="en-US" sz="2400" dirty="0"/>
              <a:t>的</a:t>
            </a:r>
            <a:endParaRPr lang="zh-CN" altLang="en-US" sz="2400" dirty="0"/>
          </a:p>
          <a:p>
            <a:pPr marL="992505" lvl="1" indent="-508000">
              <a:buFont typeface="Comic Sans MS" panose="030F0702030302020204" pitchFamily="66" charset="0"/>
              <a:buNone/>
            </a:pPr>
            <a:r>
              <a:rPr lang="zh-CN" altLang="en-US" sz="2400" dirty="0"/>
              <a:t>      一个输入；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2505" lvl="1" indent="-508000">
              <a:buFont typeface="Comic Sans MS" panose="030F0702030302020204" pitchFamily="66" charset="0"/>
              <a:buChar char="–"/>
            </a:pPr>
            <a:r>
              <a:rPr lang="zh-CN" altLang="en-US" sz="2400" dirty="0"/>
              <a:t>存入存储器；</a:t>
            </a:r>
            <a:endParaRPr lang="zh-CN" altLang="en-US" sz="2400" dirty="0"/>
          </a:p>
          <a:p>
            <a:pPr marL="266700" indent="-266700">
              <a:buClr>
                <a:srgbClr val="2D2D8A"/>
              </a:buClr>
              <a:buFont typeface="Corbel" panose="020B0503020204020204" pitchFamily="34" charset="0"/>
              <a:buAutoNum type="arabicPeriod" startAt="3"/>
            </a:pPr>
            <a:r>
              <a:rPr lang="zh-CN" altLang="en-US" dirty="0">
                <a:solidFill>
                  <a:srgbClr val="000099"/>
                </a:solidFill>
              </a:rPr>
              <a:t>将</a:t>
            </a:r>
            <a:r>
              <a:rPr lang="en-US" altLang="zh-CN" dirty="0">
                <a:solidFill>
                  <a:srgbClr val="000099"/>
                </a:solidFill>
              </a:rPr>
              <a:t>Result</a:t>
            </a:r>
            <a:r>
              <a:rPr lang="zh-CN" altLang="en-US" dirty="0">
                <a:solidFill>
                  <a:srgbClr val="000099"/>
                </a:solidFill>
              </a:rPr>
              <a:t>寄存器内容写入寄存器组，或存入存储器；</a:t>
            </a:r>
            <a:endParaRPr lang="zh-CN" altLang="en-US" dirty="0">
              <a:solidFill>
                <a:srgbClr val="000099"/>
              </a:solidFill>
            </a:endParaRPr>
          </a:p>
        </p:txBody>
      </p:sp>
      <p:pic>
        <p:nvPicPr>
          <p:cNvPr id="31437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1989138"/>
            <a:ext cx="3962400" cy="3421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14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4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9144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流水线技术的特点 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8206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66800"/>
            <a:ext cx="35814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7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95400"/>
            <a:ext cx="31623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9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86200"/>
            <a:ext cx="4962525" cy="151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10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075113"/>
            <a:ext cx="3352800" cy="1182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1143000" y="2514600"/>
            <a:ext cx="29718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CC"/>
                </a:solidFill>
                <a:latin typeface="Comic Sans MS" panose="030F0702030302020204" pitchFamily="66" charset="0"/>
                <a:ea typeface="+mn-ea"/>
                <a:cs typeface="+mn-cs"/>
              </a:rPr>
              <a:t>延迟＝</a:t>
            </a:r>
            <a:r>
              <a:rPr kumimoji="0" lang="en-US" altLang="zh-CN" sz="2400" b="1" kern="1200" cap="none" spc="0" normalizeH="0" baseline="0" noProof="0" dirty="0">
                <a:solidFill>
                  <a:srgbClr val="0000CC"/>
                </a:solidFill>
                <a:latin typeface="Comic Sans MS" panose="030F0702030302020204" pitchFamily="66" charset="0"/>
                <a:ea typeface="+mn-ea"/>
                <a:cs typeface="+mn-cs"/>
              </a:rPr>
              <a:t>320ps</a:t>
            </a:r>
            <a:endParaRPr kumimoji="0" lang="en-US" altLang="zh-CN" sz="2400" b="1" kern="1200" cap="none" spc="0" normalizeH="0" baseline="0" noProof="0" dirty="0">
              <a:solidFill>
                <a:srgbClr val="0000CC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CC"/>
                </a:solidFill>
                <a:latin typeface="Comic Sans MS" panose="030F0702030302020204" pitchFamily="66" charset="0"/>
                <a:ea typeface="+mn-ea"/>
                <a:cs typeface="+mn-cs"/>
              </a:rPr>
              <a:t>吞吐量＝</a:t>
            </a:r>
            <a:r>
              <a:rPr kumimoji="0" lang="en-US" altLang="zh-CN" sz="2400" b="1" kern="1200" cap="none" spc="0" normalizeH="0" baseline="0" noProof="0" dirty="0">
                <a:solidFill>
                  <a:srgbClr val="0000CC"/>
                </a:solidFill>
                <a:latin typeface="Comic Sans MS" panose="030F0702030302020204" pitchFamily="66" charset="0"/>
                <a:ea typeface="+mn-ea"/>
                <a:cs typeface="+mn-cs"/>
              </a:rPr>
              <a:t>3.12GIPS</a:t>
            </a:r>
            <a:endParaRPr kumimoji="0" lang="zh-CN" altLang="en-US" sz="2400" b="1" kern="1200" cap="none" spc="0" normalizeH="0" baseline="0" noProof="0" dirty="0">
              <a:solidFill>
                <a:srgbClr val="0000CC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5400000">
            <a:off x="685800" y="2590800"/>
            <a:ext cx="1600200" cy="990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6200000" flipH="1">
            <a:off x="1828800" y="3048000"/>
            <a:ext cx="1600200" cy="762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16200000" flipH="1">
            <a:off x="2895600" y="2667000"/>
            <a:ext cx="1447800" cy="8382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562600" y="2362200"/>
            <a:ext cx="762000" cy="1676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867400" y="2362200"/>
            <a:ext cx="1066800" cy="1676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248400" y="2362200"/>
            <a:ext cx="1295400" cy="1676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19200" y="5370513"/>
            <a:ext cx="32766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延迟＝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?</a:t>
            </a:r>
            <a:r>
              <a:rPr kumimoji="0" lang="en-US" altLang="zh-CN" sz="2400" b="1" kern="1200" cap="none" spc="0" normalizeH="0" baseline="0" noProof="0" dirty="0" err="1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ps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吞吐量＝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?GIPS</a:t>
            </a:r>
            <a:endParaRPr kumimoji="0" lang="zh-CN" altLang="en-US" sz="2400" b="1" kern="1200" cap="none" spc="0" normalizeH="0" baseline="0" noProof="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19200" y="5370513"/>
            <a:ext cx="3276600" cy="83026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延迟＝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360ps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吞吐量＝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8.33GIPS</a:t>
            </a:r>
            <a:endParaRPr kumimoji="0" lang="zh-CN" altLang="en-US" sz="2400" b="1" kern="1200" cap="none" spc="0" normalizeH="0" baseline="0" noProof="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33400" y="4075113"/>
            <a:ext cx="8382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019800" y="4151313"/>
            <a:ext cx="6096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133600" y="4075113"/>
            <a:ext cx="8382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629400" y="4151313"/>
            <a:ext cx="5334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733800" y="4075113"/>
            <a:ext cx="8382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162800" y="4151313"/>
            <a:ext cx="6096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524000" y="1295400"/>
            <a:ext cx="6858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209800" y="1295400"/>
            <a:ext cx="6858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895600" y="1295400"/>
            <a:ext cx="6096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10200" y="137160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15000" y="1371600"/>
            <a:ext cx="3048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19800" y="1371600"/>
            <a:ext cx="3048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600200" y="4075113"/>
            <a:ext cx="381000" cy="9144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124200" y="4075113"/>
            <a:ext cx="381000" cy="9144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800600" y="4075113"/>
            <a:ext cx="381000" cy="9144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029200" y="5486400"/>
            <a:ext cx="3430588" cy="95408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</a:rPr>
              <a:t>单个操作延迟增加；</a:t>
            </a:r>
            <a:endParaRPr lang="en-US" altLang="zh-CN" sz="2800" b="1" dirty="0">
              <a:latin typeface="Arial" panose="020B0604020202020204" pitchFamily="34" charset="0"/>
            </a:endParaRPr>
          </a:p>
          <a:p>
            <a:r>
              <a:rPr lang="zh-CN" altLang="en-US" sz="2800" b="1" dirty="0">
                <a:latin typeface="Arial" panose="020B0604020202020204" pitchFamily="34" charset="0"/>
              </a:rPr>
              <a:t>整体吞吐量增加；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24600" y="137160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629400" y="1371600"/>
            <a:ext cx="3048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34200" y="1371600"/>
            <a:ext cx="3048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39000" y="137160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43800" y="1371600"/>
            <a:ext cx="304800" cy="91440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848600" y="1371600"/>
            <a:ext cx="304800" cy="914400"/>
          </a:xfrm>
          <a:prstGeom prst="rect">
            <a:avLst/>
          </a:prstGeom>
          <a:solidFill>
            <a:srgbClr val="8E6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3" grpId="0"/>
      <p:bldP spid="54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75" grpId="0" animBg="1"/>
      <p:bldP spid="76" grpId="0" animBg="1"/>
      <p:bldP spid="80" grpId="0" animBg="1"/>
      <p:bldP spid="81" grpId="0" animBg="1"/>
      <p:bldP spid="82" grpId="0" animBg="1"/>
      <p:bldP spid="83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流水线操作过程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36866" name="Picture 2" descr="3t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524000"/>
            <a:ext cx="3443288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3886200"/>
            <a:ext cx="3570288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143000"/>
            <a:ext cx="4371975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609600"/>
            <a:ext cx="1649413" cy="53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1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552700"/>
            <a:ext cx="175577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2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675" y="3009900"/>
            <a:ext cx="4352925" cy="110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3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419600"/>
            <a:ext cx="1847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4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5105400"/>
            <a:ext cx="4541838" cy="121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2743200"/>
            <a:ext cx="3371850" cy="121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流水线的局限性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38915" name="Picture 3" descr="3t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19600"/>
            <a:ext cx="7981950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5105400" y="1560513"/>
            <a:ext cx="34290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 各阶段性能差异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导致流水线性能下降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38800" y="3352800"/>
            <a:ext cx="32004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寄存器延迟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开销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导致流水线性能下降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6" name="左箭头 15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23950" y="2819400"/>
            <a:ext cx="381000" cy="304800"/>
          </a:xfrm>
          <a:prstGeom prst="roundRect">
            <a:avLst/>
          </a:prstGeom>
          <a:solidFill>
            <a:srgbClr val="51EE12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57350" y="3048000"/>
            <a:ext cx="381000" cy="228600"/>
          </a:xfrm>
          <a:prstGeom prst="roundRect">
            <a:avLst/>
          </a:prstGeom>
          <a:solidFill>
            <a:srgbClr val="51EE12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028950" y="3048000"/>
            <a:ext cx="304800" cy="228600"/>
          </a:xfrm>
          <a:prstGeom prst="roundRect">
            <a:avLst/>
          </a:prstGeom>
          <a:solidFill>
            <a:srgbClr val="51EE12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66950" y="3200400"/>
            <a:ext cx="381000" cy="228600"/>
          </a:xfrm>
          <a:prstGeom prst="roundRect">
            <a:avLst/>
          </a:prstGeom>
          <a:solidFill>
            <a:srgbClr val="51EE12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657600" y="3200400"/>
            <a:ext cx="228600" cy="228600"/>
          </a:xfrm>
          <a:prstGeom prst="roundRect">
            <a:avLst/>
          </a:prstGeom>
          <a:solidFill>
            <a:srgbClr val="51EE12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3652838"/>
            <a:ext cx="1416050" cy="461963"/>
          </a:xfrm>
          <a:prstGeom prst="rect">
            <a:avLst/>
          </a:prstGeom>
          <a:solidFill>
            <a:srgbClr val="51EE12"/>
          </a:solidFill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硬件空闲</a:t>
            </a:r>
            <a:endParaRPr kumimoji="0" lang="zh-CN" altLang="en-US" sz="24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762000"/>
            <a:ext cx="441960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5029200" y="762000"/>
            <a:ext cx="2362200" cy="708025"/>
          </a:xfrm>
          <a:prstGeom prst="rect">
            <a:avLst/>
          </a:prstGeom>
          <a:solidFill>
            <a:srgbClr val="51EE12"/>
          </a:solidFill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延迟＝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?</a:t>
            </a:r>
            <a:r>
              <a:rPr kumimoji="0" lang="en-US" altLang="zh-CN" sz="2000" b="1" kern="1200" cap="none" spc="0" normalizeH="0" baseline="0" noProof="0" dirty="0" err="1">
                <a:latin typeface="Comic Sans MS" panose="030F0702030302020204" pitchFamily="66" charset="0"/>
                <a:ea typeface="+mn-ea"/>
                <a:cs typeface="+mn-cs"/>
              </a:rPr>
              <a:t>ps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吞吐量＝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?GIPS</a:t>
            </a:r>
            <a:endParaRPr kumimoji="0" lang="zh-CN" altLang="en-US" sz="20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29200" y="762000"/>
            <a:ext cx="2438400" cy="708025"/>
          </a:xfrm>
          <a:prstGeom prst="rect">
            <a:avLst/>
          </a:prstGeom>
          <a:solidFill>
            <a:srgbClr val="51EE12"/>
          </a:solidFill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延迟＝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510ps</a:t>
            </a:r>
            <a:endParaRPr kumimoji="0" lang="en-US" altLang="zh-CN" sz="20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吞吐量＝</a:t>
            </a:r>
            <a:r>
              <a:rPr kumimoji="0" lang="en-US" altLang="zh-CN" sz="2000" b="1" kern="1200" cap="none" spc="0" normalizeH="0" baseline="0" noProof="0" dirty="0">
                <a:latin typeface="Comic Sans MS" panose="030F0702030302020204" pitchFamily="66" charset="0"/>
                <a:ea typeface="+mn-ea"/>
                <a:cs typeface="+mn-cs"/>
              </a:rPr>
              <a:t>5.88GIPS</a:t>
            </a:r>
            <a:endParaRPr kumimoji="0" lang="zh-CN" altLang="en-US" sz="2000" b="1" kern="1200" cap="none" spc="0" normalizeH="0" baseline="0" noProof="0" dirty="0"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6002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9718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672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7150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342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305800" y="4572000"/>
            <a:ext cx="457200" cy="1295400"/>
          </a:xfrm>
          <a:prstGeom prst="round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105400" y="6172200"/>
            <a:ext cx="3581400" cy="381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指令流水线设计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609600" y="762000"/>
            <a:ext cx="6477000" cy="6019800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0" tIns="0" rIns="0" bIns="0" numCol="1" anchor="t" anchorCtr="0" compatLnSpc="1"/>
          <a:lstStyle/>
          <a:p>
            <a:pPr marL="857250" marR="0" lvl="0" indent="-592455" algn="l" defTabSz="914400" rtl="0" eaLnBrk="0" fontAlgn="base" latinLnBrk="0" hangingPunct="0">
              <a:lnSpc>
                <a:spcPts val="55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+mj-ea"/>
              <a:buAutoNum type="ea1JpnChsDb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基本要求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1333500" marR="0" lvl="0" indent="-592455" algn="l" defTabSz="1166495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流水线各个段的操作相互独立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1333500" marR="0" lvl="0" indent="-592455" algn="l" defTabSz="1166495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流水线各个段的操作同步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857250" marR="0" lvl="0" indent="-592455" algn="l" defTabSz="914400" rtl="0" eaLnBrk="0" fontAlgn="base" latinLnBrk="0" hangingPunct="0">
              <a:lnSpc>
                <a:spcPts val="55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+mj-ea"/>
              <a:buAutoNum type="ea1JpnChsDbPeriod" startAt="2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性能指标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1338580" marR="0" lvl="0" indent="-6223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吞吐率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(Throughput Rate)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1338580" marR="0" lvl="0" indent="-6223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2" action="ppaction://hlinksldjump"/>
              </a:rPr>
              <a:t>加速比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2" action="ppaction://hlinksldjump"/>
              </a:rPr>
              <a:t>(Speedup Ratio)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1338580" marR="0" lvl="0" indent="-6223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3" action="ppaction://hlinksldjump"/>
              </a:rPr>
              <a:t>效率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3" action="ppaction://hlinksldjump"/>
              </a:rPr>
              <a:t>(Efficiency)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857250" marR="0" lvl="0" indent="-592455" algn="l" defTabSz="914400" rtl="0" eaLnBrk="0" fontAlgn="base" latinLnBrk="0" hangingPunct="0">
              <a:lnSpc>
                <a:spcPts val="55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 typeface="+mj-ea"/>
              <a:buAutoNum type="ea1JpnChsDbPeriod" startAt="3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华文宋体" panose="02010600040101010101" pitchFamily="2" charset="-122"/>
                <a:cs typeface="+mn-cs"/>
              </a:rPr>
              <a:t>相关及处理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  <a:cs typeface="+mn-cs"/>
            </a:endParaRPr>
          </a:p>
          <a:p>
            <a:pPr marL="1520825" marR="0" lvl="8" indent="-592455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  </a:t>
            </a: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结构相关、数据相关和控制相关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ea typeface="华文宋体" panose="02010600040101010101" pitchFamily="2" charset="-122"/>
            </a:endParaRPr>
          </a:p>
        </p:txBody>
      </p:sp>
      <p:pic>
        <p:nvPicPr>
          <p:cNvPr id="39938" name="Picture 2" descr="3t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762000"/>
            <a:ext cx="5486400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505200" y="2725738"/>
            <a:ext cx="5638800" cy="852170"/>
          </a:xfrm>
          <a:prstGeom prst="rect">
            <a:avLst/>
          </a:prstGeom>
          <a:solidFill>
            <a:srgbClr val="00B0F0">
              <a:alpha val="37000"/>
            </a:srgbClr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深度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(depth)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或并行度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(degree of parallelism)</a:t>
            </a:r>
            <a:r>
              <a:rPr kumimoji="0" lang="zh-CN" altLang="en-US" sz="1600" b="1" i="0" u="none" strike="noStrike" kern="1200" cap="none" spc="0" normalizeH="0" baseline="0" noProof="0" dirty="0">
                <a:ln w="635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即流水级数</a:t>
            </a:r>
            <a:r>
              <a:rPr kumimoji="0" lang="en-US" altLang="zh-CN" sz="1600" b="1" i="0" u="none" strike="noStrike" kern="1200" cap="none" spc="0" normalizeH="0" baseline="0" noProof="0" dirty="0">
                <a:ln w="635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</a:t>
            </a:r>
            <a:endParaRPr kumimoji="0" lang="en-US" altLang="zh-CN" sz="1600" b="1" i="0" u="none" strike="noStrike" kern="1200" cap="none" spc="0" normalizeH="0" baseline="0" noProof="0" dirty="0">
              <a:ln w="6350"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等待时间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(latency)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90805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 w="635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每一作业从开始到结束所需时钟周期数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91200" y="4495800"/>
            <a:ext cx="3200400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理想流水线：</a:t>
            </a:r>
            <a:endParaRPr kumimoji="0" lang="en-US" altLang="zh-CN" sz="2800" b="1" i="0" u="none" strike="noStrike" kern="0" cap="none" spc="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 各级延时时间相等；</a:t>
            </a:r>
            <a:endParaRPr kumimoji="0" lang="en-US" altLang="zh-CN" sz="2400" b="1" i="0" u="none" strike="noStrike" kern="0" cap="none" spc="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 无等待时间；</a:t>
            </a:r>
            <a:endParaRPr kumimoji="0" lang="en-US" altLang="zh-CN" sz="2400" b="1" i="0" u="none" strike="noStrike" kern="0" cap="none" spc="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 大量代码不断流；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左箭头 9">
            <a:hlinkClick r:id="rId5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ldLvl="0" animBg="1"/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吞吐率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(Throughput Rate)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990600"/>
            <a:ext cx="8153400" cy="2895600"/>
          </a:xfrm>
        </p:spPr>
        <p:txBody>
          <a:bodyPr vert="horz" wrap="square" lIns="0" tIns="0" rIns="0" bIns="0" anchor="t"/>
          <a:lstStyle/>
          <a:p>
            <a:pPr>
              <a:lnSpc>
                <a:spcPts val="4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吞吐率</a:t>
            </a:r>
            <a:r>
              <a:rPr lang="en-US" altLang="zh-CN" i="1" dirty="0"/>
              <a:t>T</a:t>
            </a:r>
            <a:r>
              <a:rPr lang="en-US" altLang="zh-CN" i="1" baseline="-25000" dirty="0"/>
              <a:t>p</a:t>
            </a:r>
            <a:r>
              <a:rPr lang="zh-CN" altLang="en-US" dirty="0"/>
              <a:t>：指单位时间内能完成的作业量。</a:t>
            </a:r>
            <a:endParaRPr lang="en-US" altLang="zh-CN" dirty="0"/>
          </a:p>
          <a:p>
            <a:pPr>
              <a:lnSpc>
                <a:spcPts val="4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dirty="0"/>
              <a:t>最大吞吐率</a:t>
            </a:r>
            <a:r>
              <a:rPr lang="en-US" altLang="zh-CN" i="1" dirty="0"/>
              <a:t>T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max</a:t>
            </a:r>
            <a:r>
              <a:rPr lang="zh-CN" altLang="en-US" dirty="0"/>
              <a:t>：</a:t>
            </a:r>
            <a:r>
              <a:rPr lang="zh-CN" altLang="zh-CN" dirty="0"/>
              <a:t>流水线达到稳定状态后的吞</a:t>
            </a:r>
            <a:r>
              <a:rPr lang="en-US" altLang="zh-CN" dirty="0"/>
              <a:t>		</a:t>
            </a:r>
            <a:r>
              <a:rPr lang="zh-CN" altLang="zh-CN" dirty="0"/>
              <a:t>吐率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ts val="4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用于</a:t>
            </a:r>
            <a:r>
              <a:rPr lang="zh-CN" altLang="zh-CN" dirty="0"/>
              <a:t>描述流水线执行各种运算的</a:t>
            </a:r>
            <a:r>
              <a:rPr lang="zh-CN" altLang="zh-CN" dirty="0">
                <a:solidFill>
                  <a:srgbClr val="FF0000"/>
                </a:solidFill>
              </a:rPr>
              <a:t>速率</a:t>
            </a:r>
            <a:r>
              <a:rPr lang="zh-CN" altLang="en-US" dirty="0"/>
              <a:t>，</a:t>
            </a:r>
            <a:r>
              <a:rPr lang="zh-CN" altLang="zh-CN" dirty="0"/>
              <a:t>通常表示为每秒执行的</a:t>
            </a:r>
            <a:r>
              <a:rPr lang="zh-CN" altLang="en-US" dirty="0"/>
              <a:t>指令</a:t>
            </a:r>
            <a:r>
              <a:rPr lang="zh-CN" altLang="zh-CN" dirty="0"/>
              <a:t>数或每周期执行的</a:t>
            </a:r>
            <a:r>
              <a:rPr lang="zh-CN" altLang="en-US" dirty="0"/>
              <a:t>指令</a:t>
            </a:r>
            <a:r>
              <a:rPr lang="zh-CN" altLang="zh-CN" dirty="0"/>
              <a:t>数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ts val="4000"/>
              </a:lnSpc>
              <a:spcBef>
                <a:spcPts val="1200"/>
              </a:spcBef>
              <a:buNone/>
            </a:pPr>
            <a:endParaRPr lang="en-US" altLang="zh-CN" dirty="0"/>
          </a:p>
        </p:txBody>
      </p:sp>
      <p:graphicFrame>
        <p:nvGraphicFramePr>
          <p:cNvPr id="40962" name="Object 2"/>
          <p:cNvGraphicFramePr/>
          <p:nvPr/>
        </p:nvGraphicFramePr>
        <p:xfrm>
          <a:off x="2057400" y="5091113"/>
          <a:ext cx="56991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1" imgW="2540000" imgH="393700" progId="Equation.DSMT4">
                  <p:embed/>
                </p:oleObj>
              </mc:Choice>
              <mc:Fallback>
                <p:oleObj name="" r:id="rId1" imgW="2540000" imgH="3937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0" y="5091113"/>
                        <a:ext cx="5699125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838200" y="3987800"/>
            <a:ext cx="8001000" cy="111760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若一个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线性流水线各级时长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即拍长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均为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则连续处理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条指令时的实际吞吐率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为</a:t>
            </a: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：</a:t>
            </a:r>
            <a:endParaRPr kumimoji="0" lang="zh-CN" altLang="en-US" sz="2800" b="1" i="0" u="none" strike="noStrike" kern="0" cap="none" spc="0" normalizeH="0" baseline="0" noProof="0" dirty="0">
              <a:ln w="6350"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381000" y="5153025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877888" y="6103938"/>
            <a:ext cx="8037513" cy="523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可以看出，当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n→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时，最大吞吐率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0" lang="en-US" altLang="zh-CN" sz="2800" b="0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pmax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1/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Δ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t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0" y="201930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03825" algn="r"/>
              </a:tabLst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33800" y="2219325"/>
            <a:ext cx="37750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理想流水线，大量代码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965" grpId="0"/>
      <p:bldP spid="40968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/>
          </p:cNvSpPr>
          <p:nvPr>
            <p:ph type="title"/>
          </p:nvPr>
        </p:nvSpPr>
        <p:spPr>
          <a:xfrm>
            <a:off x="518795" y="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加速比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(Speedup Ratio)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066800"/>
            <a:ext cx="7620000" cy="1371600"/>
          </a:xfrm>
        </p:spPr>
        <p:txBody>
          <a:bodyPr vert="horz" wrap="square" lIns="0" tIns="0" rIns="0" bIns="0" anchor="t"/>
          <a:lstStyle/>
          <a:p>
            <a:pPr marL="92075" indent="624205">
              <a:buNone/>
            </a:pPr>
            <a:r>
              <a:rPr lang="zh-CN" altLang="en-US" sz="4000" dirty="0"/>
              <a:t>非流水线执行时间相对流水线执行时间之比。</a:t>
            </a:r>
            <a:endParaRPr lang="zh-CN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914400" y="2667000"/>
            <a:ext cx="7696200" cy="1117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0805" marR="0" lvl="0" indent="0" algn="l" defTabSz="914400" rtl="0" eaLnBrk="0" fontAlgn="base" latinLnBrk="0" hangingPunct="0">
              <a:lnSpc>
                <a:spcPts val="4000"/>
              </a:lnSpc>
              <a:spcBef>
                <a:spcPts val="18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若一个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线性流水线各级时长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即拍长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均为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则连续处理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条指令时的加速比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5233" name="Object 1"/>
          <p:cNvGraphicFramePr/>
          <p:nvPr/>
        </p:nvGraphicFramePr>
        <p:xfrm>
          <a:off x="990600" y="3962400"/>
          <a:ext cx="7666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1" imgW="2946400" imgH="406400" progId="Equation.DSMT4">
                  <p:embed/>
                </p:oleObj>
              </mc:Choice>
              <mc:Fallback>
                <p:oleObj name="" r:id="rId1" imgW="2946400" imgH="4064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3962400"/>
                        <a:ext cx="7666038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066800" y="5257800"/>
            <a:ext cx="7620000" cy="95408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542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可以看出，当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n→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时，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Sp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→m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，即最大加速比等于流水线的段数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左箭头 10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52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效率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(Efficiency)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914400"/>
            <a:ext cx="7391400" cy="1524000"/>
          </a:xfrm>
        </p:spPr>
        <p:txBody>
          <a:bodyPr vert="horz" wrap="square" lIns="0" tIns="0" rIns="0" bIns="0" numCol="1" anchor="t" anchorCtr="0" compatLnSpc="1"/>
          <a:lstStyle/>
          <a:p>
            <a:pPr marL="92075" indent="624205">
              <a:buNone/>
            </a:pPr>
            <a:r>
              <a:rPr lang="zh-CN" altLang="zh-CN" sz="4000" dirty="0"/>
              <a:t>一定时段内，流水线所有段处于工作状态的比率</a:t>
            </a:r>
            <a:r>
              <a:rPr lang="zh-CN" altLang="en-US" sz="4000" dirty="0"/>
              <a:t>。</a:t>
            </a:r>
            <a:endParaRPr lang="zh-CN" altLang="en-US" sz="4000" dirty="0"/>
          </a:p>
          <a:p>
            <a:pPr marL="92075" indent="624205"/>
            <a:endParaRPr lang="zh-CN" altLang="en-US" dirty="0"/>
          </a:p>
        </p:txBody>
      </p:sp>
      <p:graphicFrame>
        <p:nvGraphicFramePr>
          <p:cNvPr id="5122" name="Object 2"/>
          <p:cNvGraphicFramePr/>
          <p:nvPr/>
        </p:nvGraphicFramePr>
        <p:xfrm>
          <a:off x="0" y="457200"/>
          <a:ext cx="1809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" r:id="rId1" imgW="177800" imgH="165100" progId="Equation.DSMT4">
                  <p:embed/>
                </p:oleObj>
              </mc:Choice>
              <mc:Fallback>
                <p:oleObj name="" r:id="rId1" imgW="177800" imgH="1651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457200"/>
                        <a:ext cx="180975" cy="161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7" name="Object 1"/>
          <p:cNvGraphicFramePr/>
          <p:nvPr/>
        </p:nvGraphicFramePr>
        <p:xfrm>
          <a:off x="990600" y="4171950"/>
          <a:ext cx="55626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" r:id="rId3" imgW="1968500" imgH="381000" progId="Equation.DSMT4">
                  <p:embed/>
                </p:oleObj>
              </mc:Choice>
              <mc:Fallback>
                <p:oleObj name="" r:id="rId3" imgW="1968500" imgH="3810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rcRect l="742"/>
                      <a:stretch>
                        <a:fillRect/>
                      </a:stretch>
                    </p:blipFill>
                    <p:spPr>
                      <a:xfrm>
                        <a:off x="990600" y="4171950"/>
                        <a:ext cx="5562600" cy="108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914400" y="2362200"/>
            <a:ext cx="7696200" cy="1117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0805" marR="0" lvl="0" indent="0" algn="l" defTabSz="914400" rtl="0" eaLnBrk="0" fontAlgn="base" latinLnBrk="0" hangingPunct="0">
              <a:lnSpc>
                <a:spcPts val="4000"/>
              </a:lnSpc>
              <a:spcBef>
                <a:spcPts val="18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若一个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线性流水线各级时长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即拍长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均为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0" lang="zh-CN" altLang="en-US" sz="2800" b="1" i="0" u="none" strike="noStrike" kern="0" cap="none" spc="0" normalizeH="0" baseline="0" noProof="0" dirty="0">
                <a:ln w="635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则连续处理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条指令时的效率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左箭头 14">
            <a:hlinkClick r:id="rId5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4400" y="3667125"/>
            <a:ext cx="8001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i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 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=</a:t>
            </a:r>
            <a:r>
              <a:rPr lang="zh-CN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指令完成时间内占用的时空区</a:t>
            </a:r>
            <a:r>
              <a:rPr lang="en-US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 /</a:t>
            </a:r>
            <a:r>
              <a:rPr lang="zh-CN" altLang="zh-CN" sz="2800" dirty="0">
                <a:latin typeface="Arial" panose="020B0604020202020204" pitchFamily="34" charset="0"/>
                <a:ea typeface="黑体" panose="02010609060101010101" pitchFamily="49" charset="-122"/>
              </a:rPr>
              <a:t>指令总时空区</a:t>
            </a:r>
            <a:endParaRPr lang="zh-CN" altLang="zh-CN" sz="28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866775" y="5447665"/>
            <a:ext cx="7536815" cy="95313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5429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可以看出，当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n→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时，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→1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即流过流水线的指令越多，流水线效率越高。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8" grpId="0"/>
      <p:bldP spid="19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体系结构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97282" name="Picture 2" descr="3T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14400"/>
            <a:ext cx="5540375" cy="563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553200" y="1219200"/>
            <a:ext cx="2362200" cy="5041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r>
              <a:rPr lang="en-US" altLang="zh-CN" sz="2400" b="1" dirty="0">
                <a:latin typeface="Arial" panose="020B0604020202020204" pitchFamily="34" charset="0"/>
              </a:rPr>
              <a:t>RISC</a:t>
            </a:r>
            <a:r>
              <a:rPr lang="zh-CN" altLang="en-US" sz="2400" b="1" dirty="0">
                <a:latin typeface="Arial" panose="020B0604020202020204" pitchFamily="34" charset="0"/>
              </a:rPr>
              <a:t>指令集，内核小，功耗低、成本低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。哈佛结构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。运算器操作数只能从寄存器输入</a:t>
            </a:r>
            <a:r>
              <a:rPr lang="en-US" altLang="zh-CN" sz="2400" b="1" dirty="0">
                <a:latin typeface="Arial" panose="020B0604020202020204" pitchFamily="34" charset="0"/>
              </a:rPr>
              <a:t>/</a:t>
            </a:r>
            <a:r>
              <a:rPr lang="zh-CN" altLang="en-US" sz="2400" b="1" dirty="0">
                <a:latin typeface="Arial" panose="020B0604020202020204" pitchFamily="34" charset="0"/>
              </a:rPr>
              <a:t>输出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12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4</a:t>
            </a:r>
            <a:r>
              <a:rPr lang="zh-CN" altLang="en-US" sz="2400" b="1" dirty="0">
                <a:latin typeface="Arial" panose="020B0604020202020204" pitchFamily="34" charset="0"/>
              </a:rPr>
              <a:t>。采用桶式移位器处理</a:t>
            </a:r>
            <a:r>
              <a:rPr lang="en-US" altLang="zh-CN" sz="2400" b="1" dirty="0">
                <a:latin typeface="Arial" panose="020B0604020202020204" pitchFamily="34" charset="0"/>
              </a:rPr>
              <a:t>ALU</a:t>
            </a:r>
            <a:r>
              <a:rPr lang="zh-CN" altLang="en-US" sz="2400" b="1" dirty="0">
                <a:latin typeface="Arial" panose="020B0604020202020204" pitchFamily="34" charset="0"/>
              </a:rPr>
              <a:t>输入，灵活高速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81200" y="2438400"/>
            <a:ext cx="4343400" cy="3276600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微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处理器的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基本结构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8434" name="Picture 2" descr="3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914400"/>
            <a:ext cx="6038850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Picture 3" descr="3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963988"/>
            <a:ext cx="6369050" cy="2513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705600" y="1143000"/>
            <a:ext cx="2362200" cy="1862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冯·诺依曼机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大部件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存储程序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串行单顺序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19200" y="4038600"/>
            <a:ext cx="1143000" cy="5334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90800" y="4038600"/>
            <a:ext cx="1066800" cy="6096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66800" y="4648200"/>
            <a:ext cx="2590800" cy="6096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数据通路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590800" y="5257800"/>
            <a:ext cx="1066800" cy="5334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5600" y="4191000"/>
            <a:ext cx="2438400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CPU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RTL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描述：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数据通路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控制器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33400" y="2438400"/>
            <a:ext cx="4800600" cy="11430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334000" y="3810000"/>
            <a:ext cx="990600" cy="22860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86200" y="990600"/>
            <a:ext cx="990600" cy="6096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14800" y="3810000"/>
            <a:ext cx="1066800" cy="22860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33400" y="1676400"/>
            <a:ext cx="6172200" cy="685800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85800" y="6172200"/>
            <a:ext cx="6705600" cy="381000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590800" y="1066800"/>
            <a:ext cx="914400" cy="5334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219200" y="1066800"/>
            <a:ext cx="1066800" cy="5334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9" grpId="0" animBg="1"/>
      <p:bldP spid="10" grpId="0" animBg="1"/>
      <p:bldP spid="11" grpId="0" animBg="1"/>
      <p:bldP spid="12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xfrm>
            <a:off x="533400" y="5588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8086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体系结构</a:t>
            </a:r>
            <a:endParaRPr lang="zh-CN" altLang="en-US" sz="3200" dirty="0"/>
          </a:p>
        </p:txBody>
      </p:sp>
      <p:pic>
        <p:nvPicPr>
          <p:cNvPr id="99330" name="Picture 2" descr="3t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741363"/>
            <a:ext cx="6934200" cy="4745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66800" y="5334000"/>
            <a:ext cx="7543800" cy="1400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</a:rPr>
              <a:t>。冯式结构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。运算器操作数可以从寄存器、存储器或</a:t>
            </a:r>
            <a:r>
              <a:rPr lang="en-US" altLang="zh-CN" sz="2400" b="1" dirty="0">
                <a:latin typeface="Arial" panose="020B0604020202020204" pitchFamily="34" charset="0"/>
              </a:rPr>
              <a:t>I/O</a:t>
            </a:r>
            <a:r>
              <a:rPr lang="zh-CN" altLang="en-US" sz="2400" b="1" dirty="0">
                <a:latin typeface="Arial" panose="020B0604020202020204" pitchFamily="34" charset="0"/>
              </a:rPr>
              <a:t>端口获得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。分成两大功能部件</a:t>
            </a:r>
            <a:r>
              <a:rPr lang="en-US" altLang="zh-CN" sz="2400" b="1" dirty="0">
                <a:latin typeface="Arial" panose="020B0604020202020204" pitchFamily="34" charset="0"/>
              </a:rPr>
              <a:t>EU</a:t>
            </a:r>
            <a:r>
              <a:rPr lang="zh-CN" altLang="en-US" sz="2400" b="1" dirty="0"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latin typeface="Arial" panose="020B0604020202020204" pitchFamily="34" charset="0"/>
              </a:rPr>
              <a:t>BIU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ARM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指令系统特点</a:t>
            </a:r>
            <a:endParaRPr lang="zh-CN" altLang="en-US" sz="3200" dirty="0"/>
          </a:p>
        </p:txBody>
      </p:sp>
      <p:pic>
        <p:nvPicPr>
          <p:cNvPr id="983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3" y="990600"/>
            <a:ext cx="8264525" cy="259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295400" y="3754438"/>
            <a:ext cx="7543800" cy="27987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ts val="3500"/>
              </a:lnSpc>
              <a:spcBef>
                <a:spcPts val="1200"/>
              </a:spcBef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RISC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指令规则，适合流水设计</a:t>
            </a:r>
            <a:endParaRPr kumimoji="0" lang="en-US" altLang="zh-CN" sz="24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ts val="3500"/>
              </a:lnSpc>
              <a:spcBef>
                <a:spcPts val="1200"/>
              </a:spcBef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。寻址方式灵活简单，执行效率高</a:t>
            </a:r>
            <a:endParaRPr kumimoji="0" lang="zh-CN" altLang="en-US" sz="24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ts val="3500"/>
              </a:lnSpc>
              <a:spcBef>
                <a:spcPts val="1200"/>
              </a:spcBef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。所有指令的条件执行实现最快速的代码执行</a:t>
            </a:r>
            <a:endParaRPr kumimoji="0" lang="zh-CN" altLang="en-US" sz="24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0850" marR="0" indent="-450850" defTabSz="914400">
              <a:lnSpc>
                <a:spcPts val="3500"/>
              </a:lnSpc>
              <a:spcBef>
                <a:spcPts val="1200"/>
              </a:spcBef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。支持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Thumb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 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位）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/ARM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 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位）双指令集，能很好的兼容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 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</a:t>
            </a:r>
            <a:r>
              <a:rPr kumimoji="0" lang="en-US" altLang="zh-CN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/16 </a:t>
            </a:r>
            <a:r>
              <a:rPr kumimoji="0" lang="zh-CN" altLang="en-US" sz="24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位器件</a:t>
            </a:r>
            <a:endParaRPr kumimoji="0" lang="zh-CN" altLang="en-US" sz="24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x86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指令系统特点</a:t>
            </a:r>
            <a:endParaRPr lang="zh-CN" altLang="en-US" sz="3200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19200"/>
            <a:ext cx="8353425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14400" y="2743200"/>
            <a:ext cx="7543800" cy="370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22300" indent="-622300">
              <a:lnSpc>
                <a:spcPts val="4500"/>
              </a:lnSpc>
              <a:spcBef>
                <a:spcPts val="12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1</a:t>
            </a:r>
            <a:r>
              <a:rPr lang="zh-CN" altLang="en-US" sz="2800" b="1" dirty="0">
                <a:latin typeface="Arial" panose="020B0604020202020204" pitchFamily="34" charset="0"/>
              </a:rPr>
              <a:t>。为保持兼容性采用变长的、高度不规则的</a:t>
            </a:r>
            <a:r>
              <a:rPr lang="en-US" altLang="zh-CN" sz="2800" b="1" dirty="0">
                <a:latin typeface="Arial" panose="020B0604020202020204" pitchFamily="34" charset="0"/>
              </a:rPr>
              <a:t>CISC</a:t>
            </a:r>
            <a:r>
              <a:rPr lang="zh-CN" altLang="en-US" sz="2800" b="1" dirty="0">
                <a:latin typeface="Arial" panose="020B0604020202020204" pitchFamily="34" charset="0"/>
              </a:rPr>
              <a:t>指令集。</a:t>
            </a:r>
            <a:endParaRPr lang="en-US" altLang="zh-CN" sz="2800" b="1" dirty="0">
              <a:latin typeface="Arial" panose="020B0604020202020204" pitchFamily="34" charset="0"/>
            </a:endParaRPr>
          </a:p>
          <a:p>
            <a:pPr marL="622300" indent="-622300">
              <a:lnSpc>
                <a:spcPts val="4500"/>
              </a:lnSpc>
              <a:spcBef>
                <a:spcPts val="1200"/>
              </a:spcBef>
            </a:pPr>
            <a:r>
              <a:rPr lang="en-US" altLang="zh-CN" sz="2800" b="1" dirty="0"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</a:rPr>
              <a:t>。是基于专用寄存器组的二地址存储器</a:t>
            </a:r>
            <a:r>
              <a:rPr lang="en-US" altLang="zh-CN" sz="2800" b="1" dirty="0">
                <a:latin typeface="Arial" panose="020B0604020202020204" pitchFamily="34" charset="0"/>
              </a:rPr>
              <a:t>-</a:t>
            </a:r>
            <a:r>
              <a:rPr lang="zh-CN" altLang="en-US" sz="2800" b="1" dirty="0">
                <a:latin typeface="Arial" panose="020B0604020202020204" pitchFamily="34" charset="0"/>
              </a:rPr>
              <a:t>寄存器</a:t>
            </a:r>
            <a:r>
              <a:rPr lang="en-US" altLang="zh-CN" sz="2800" b="1" dirty="0">
                <a:latin typeface="Arial" panose="020B0604020202020204" pitchFamily="34" charset="0"/>
              </a:rPr>
              <a:t>(M-R)</a:t>
            </a:r>
            <a:r>
              <a:rPr lang="zh-CN" altLang="en-US" sz="2800" b="1" dirty="0">
                <a:latin typeface="Arial" panose="020B0604020202020204" pitchFamily="34" charset="0"/>
              </a:rPr>
              <a:t>机：对于二元操作，一个操作数总是指定在寄存器中，另一个操作数可以从存储器或寄存器中读取。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片上多核处理器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(Chip of </a:t>
            </a:r>
            <a:r>
              <a:rPr lang="en-US" altLang="zh-CN" sz="3200" dirty="0"/>
              <a:t>Multi-core Processor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>
          <a:xfrm>
            <a:off x="6248400" y="1600200"/>
            <a:ext cx="2667000" cy="3505200"/>
          </a:xfrm>
        </p:spPr>
        <p:txBody>
          <a:bodyPr vert="horz" wrap="square" lIns="0" tIns="0" rIns="0" bIns="0" anchor="t"/>
          <a:lstStyle/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① 易扩展</a:t>
            </a:r>
            <a:endParaRPr lang="en-US" altLang="zh-CN" sz="3200" dirty="0"/>
          </a:p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② 设计可复用</a:t>
            </a:r>
            <a:endParaRPr lang="en-US" altLang="zh-CN" sz="3200" dirty="0"/>
          </a:p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③ 低功耗</a:t>
            </a:r>
            <a:endParaRPr lang="en-US" altLang="zh-CN" sz="3200" dirty="0"/>
          </a:p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④ 容忍线延迟</a:t>
            </a:r>
            <a:endParaRPr lang="zh-CN" altLang="en-US" sz="3200" dirty="0"/>
          </a:p>
        </p:txBody>
      </p:sp>
      <p:pic>
        <p:nvPicPr>
          <p:cNvPr id="75780" name="Picture 2" descr="1t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95375"/>
            <a:ext cx="5562600" cy="5305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流处理器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(Stream Processor)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219200" y="1066800"/>
            <a:ext cx="7620000" cy="2362200"/>
          </a:xfrm>
        </p:spPr>
        <p:txBody>
          <a:bodyPr vert="horz" wrap="square" lIns="0" tIns="0" rIns="0" bIns="0" anchor="t"/>
          <a:lstStyle/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①计算和数据分离</a:t>
            </a:r>
            <a:endParaRPr lang="en-US" altLang="zh-CN" sz="3200" dirty="0"/>
          </a:p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②重新组织流水线型的计算链</a:t>
            </a:r>
            <a:endParaRPr lang="en-US" altLang="zh-CN" sz="3200" dirty="0"/>
          </a:p>
          <a:p>
            <a:pPr>
              <a:lnSpc>
                <a:spcPts val="4500"/>
              </a:lnSpc>
              <a:spcBef>
                <a:spcPts val="1800"/>
              </a:spcBef>
              <a:buNone/>
            </a:pPr>
            <a:r>
              <a:rPr lang="zh-CN" altLang="zh-CN" sz="3200" dirty="0"/>
              <a:t>③</a:t>
            </a:r>
            <a:r>
              <a:rPr lang="en-US" altLang="zh-CN" sz="3200" dirty="0"/>
              <a:t> </a:t>
            </a:r>
            <a:r>
              <a:rPr lang="zh-CN" altLang="zh-CN" sz="3200" dirty="0"/>
              <a:t>硬连线流处理器和可编程流处理器</a:t>
            </a:r>
            <a:endParaRPr lang="en-US" altLang="zh-CN" sz="3200" dirty="0"/>
          </a:p>
        </p:txBody>
      </p:sp>
      <p:pic>
        <p:nvPicPr>
          <p:cNvPr id="76807" name="Picture 7" descr="1t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4071938"/>
            <a:ext cx="6019800" cy="2322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752600" y="3581400"/>
            <a:ext cx="1371600" cy="4619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源结点</a:t>
            </a:r>
            <a:endParaRPr lang="zh-CN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81450" y="3581400"/>
            <a:ext cx="1581150" cy="4619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计算核心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81800" y="3657600"/>
            <a:ext cx="838200" cy="4619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输出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rot="16200000" flipH="1">
            <a:off x="1905000" y="5110163"/>
            <a:ext cx="2514600" cy="76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200000" flipH="1">
            <a:off x="5257800" y="4957763"/>
            <a:ext cx="2514600" cy="76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>
          <a:xfrm>
            <a:off x="457200" y="13970"/>
            <a:ext cx="86106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存储处理器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 (Processor In Memory)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5BFEB18-6F3D-463A-AE6F-37B90B261EBF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1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12"/>
          </p:nvPr>
        </p:nvSpPr>
        <p:spPr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7831" name="Picture 7" descr="1t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35050"/>
            <a:ext cx="6248400" cy="544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553200" y="1371600"/>
            <a:ext cx="2514600" cy="4953000"/>
          </a:xfrm>
        </p:spPr>
        <p:txBody>
          <a:bodyPr vert="horz" wrap="square" lIns="0" tIns="0" rIns="0" bIns="0" numCol="1" anchor="t" anchorCtr="0" compatLnSpc="1"/>
          <a:lstStyle/>
          <a:p>
            <a:pPr marL="622300" marR="0" lvl="0" indent="-622300" algn="l" defTabSz="914400" rtl="0" eaLnBrk="0" fontAlgn="base" latinLnBrk="0" hangingPunct="0">
              <a:lnSpc>
                <a:spcPts val="45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①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DRAM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和计算逻辑集成在同一芯片内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42925" marR="0" lvl="0" indent="-542925" algn="l" defTabSz="914400" rtl="0" eaLnBrk="0" fontAlgn="base" latinLnBrk="0" hangingPunct="0">
              <a:lnSpc>
                <a:spcPts val="45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②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提供高效率的机制来协调计算和通信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 vert="horz" wrap="square" lIns="91440" tIns="45720" rIns="91440" bIns="45720" anchor="ctr"/>
          <a:lstStyle/>
          <a:p>
            <a:r>
              <a:rPr lang="zh-CN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可重构计算处理器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(Reconfigurable Processor)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066800" y="762000"/>
            <a:ext cx="7848600" cy="1752600"/>
          </a:xfrm>
        </p:spPr>
        <p:txBody>
          <a:bodyPr vert="horz" wrap="square" lIns="0" tIns="0" rIns="0" bIns="0" numCol="1" anchor="t" anchorCtr="0" compatLnSpc="1"/>
          <a:lstStyle/>
          <a:p>
            <a:pPr marL="622300" marR="0" lvl="0" indent="-622300" algn="l" defTabSz="914400" rtl="0" eaLnBrk="0" fontAlgn="base" latinLnBrk="0" hangingPunct="0">
              <a:lnSpc>
                <a:spcPts val="45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①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时空域：采用时分复用方式利用可重配置硬件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42925" marR="0" lvl="0" indent="-542925" algn="l" defTabSz="914400" rtl="0" eaLnBrk="0" fontAlgn="base" latinLnBrk="0" hangingPunct="0">
              <a:lnSpc>
                <a:spcPts val="45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②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设计灵活，易升级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42925" marR="0" lvl="0" indent="-542925" algn="l" defTabSz="914400" rtl="0" eaLnBrk="0" fontAlgn="base" latinLnBrk="0" hangingPunct="0">
              <a:lnSpc>
                <a:spcPts val="45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③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静态（全局）和动态（局部，无需停止工作）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78855" name="Picture 7" descr="1t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514600"/>
            <a:ext cx="8382000" cy="4040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C05CDE5-3681-4C54-A0BB-8201385B4C40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195" name="内容占位符 2"/>
          <p:cNvSpPr>
            <a:spLocks noGrp="1"/>
          </p:cNvSpPr>
          <p:nvPr/>
        </p:nvSpPr>
        <p:spPr>
          <a:xfrm>
            <a:off x="990600" y="762000"/>
            <a:ext cx="8001000" cy="6019800"/>
          </a:xfrm>
        </p:spPr>
        <p:txBody>
          <a:bodyPr vert="horz" wrap="square" lIns="0" tIns="0" rIns="0" bIns="0" anchor="t"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AutoNum type="ea1JpnChsDbPeriod"/>
              <a:defRPr sz="28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48005" indent="-411480" eaLnBrk="1" hangingPunct="1">
              <a:spcBef>
                <a:spcPts val="1200"/>
              </a:spcBef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3.1  </a:t>
            </a:r>
            <a:r>
              <a:rPr lang="zh-CN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微处理器体系结构及功能模块简介</a:t>
            </a:r>
            <a:endParaRPr lang="en-US" altLang="zh-CN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zh-CN" dirty="0">
                <a:hlinkClick r:id="rId1" action="ppaction://hlinksldjump"/>
              </a:rPr>
              <a:t>处理器的主要功能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zh-CN" dirty="0">
                <a:hlinkClick r:id="rId2" action="ppaction://hlinksldjump"/>
              </a:rPr>
              <a:t>处理器的基本结构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zh-CN" dirty="0">
                <a:hlinkClick r:id="rId3" action="ppaction://hlinksldjump"/>
              </a:rPr>
              <a:t>一个简化的处理器模型结构示例</a:t>
            </a:r>
            <a:endParaRPr lang="zh-CN" altLang="zh-CN" dirty="0">
              <a:hlinkClick r:id="" action="ppaction://noaction"/>
            </a:endParaRPr>
          </a:p>
          <a:p>
            <a:pPr marL="548005" indent="-411480" eaLnBrk="1" hangingPunct="1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3.2  </a:t>
            </a:r>
            <a:r>
              <a:rPr lang="zh-CN" altLang="zh-CN" dirty="0">
                <a:solidFill>
                  <a:srgbClr val="0000FF"/>
                </a:solidFill>
                <a:ea typeface="华文细黑" panose="02010600040101010101" pitchFamily="2" charset="-122"/>
                <a:hlinkClick r:id="rId4" action="ppaction://hlinksldjump"/>
              </a:rPr>
              <a:t>处理器设计</a:t>
            </a: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	</a:t>
            </a:r>
            <a:endParaRPr lang="en-US" altLang="zh-CN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hlinkClick r:id="rId5" action="ppaction://hlinksldjump"/>
              </a:rPr>
              <a:t>指令系统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hlinkClick r:id="rId6" action="ppaction://hlinksldjump"/>
              </a:rPr>
              <a:t>数据通路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hlinkClick r:id="rId7" action="ppaction://hlinksldjump"/>
              </a:rPr>
              <a:t>控制流程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hlinkClick r:id="rId8" action="ppaction://hlinksldjump"/>
              </a:rPr>
              <a:t>时序部件</a:t>
            </a:r>
            <a:endParaRPr lang="en-US" altLang="zh-CN" dirty="0"/>
          </a:p>
          <a:p>
            <a:pPr marL="901700" lvl="2" indent="-366395" eaLnBrk="1" hangingPunct="1">
              <a:spcBef>
                <a:spcPts val="600"/>
              </a:spcBef>
              <a:buFont typeface="Corbel" panose="020B0503020204020204" pitchFamily="34" charset="0"/>
              <a:buAutoNum type="arabicPeriod"/>
            </a:pPr>
            <a:r>
              <a:rPr lang="zh-CN" altLang="en-US" dirty="0">
                <a:hlinkClick r:id="rId9" action="ppaction://hlinksldjump"/>
              </a:rPr>
              <a:t>控制逻辑</a:t>
            </a:r>
            <a:endParaRPr lang="en-US" altLang="zh-CN" dirty="0"/>
          </a:p>
          <a:p>
            <a:pPr marL="548005" indent="-411480" eaLnBrk="1" hangingPunct="1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3.3  </a:t>
            </a:r>
            <a:r>
              <a:rPr lang="zh-CN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指令流水线技</a:t>
            </a: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</a:rPr>
              <a:t>术</a:t>
            </a:r>
            <a:endParaRPr lang="en-US" altLang="zh-CN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hangingPunct="1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3.4  </a:t>
            </a:r>
            <a:r>
              <a:rPr lang="zh-CN" altLang="zh-CN" dirty="0">
                <a:solidFill>
                  <a:srgbClr val="0000FF"/>
                </a:solidFill>
                <a:ea typeface="华文细黑" panose="02010600040101010101" pitchFamily="2" charset="-122"/>
                <a:hlinkClick r:id="rId10" action="ppaction://hlinksldjump"/>
              </a:rPr>
              <a:t>典型微处理体系结构简介</a:t>
            </a:r>
            <a:endParaRPr lang="en-US" altLang="zh-CN" dirty="0">
              <a:solidFill>
                <a:srgbClr val="0000FF"/>
              </a:solidFill>
              <a:ea typeface="华文细黑" panose="02010600040101010101" pitchFamily="2" charset="-122"/>
            </a:endParaRPr>
          </a:p>
          <a:p>
            <a:pPr marL="548005" indent="-411480" eaLnBrk="1" hangingPunct="1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00FF"/>
                </a:solidFill>
                <a:ea typeface="华文细黑" panose="02010600040101010101" pitchFamily="2" charset="-122"/>
              </a:rPr>
              <a:t>3.5  </a:t>
            </a:r>
            <a:r>
              <a:rPr lang="zh-CN" altLang="en-US" dirty="0">
                <a:solidFill>
                  <a:srgbClr val="0000FF"/>
                </a:solidFill>
                <a:ea typeface="华文细黑" panose="02010600040101010101" pitchFamily="2" charset="-122"/>
                <a:hlinkClick r:id="rId11" action="ppaction://hlinksldjump"/>
              </a:rPr>
              <a:t>先进的微处理器技术</a:t>
            </a:r>
            <a:endParaRPr lang="zh-CN" altLang="en-US" dirty="0">
              <a:solidFill>
                <a:srgbClr val="0000FF"/>
              </a:solidFill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310" y="158750"/>
            <a:ext cx="80067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本章小节</a:t>
            </a:r>
            <a:endParaRPr lang="zh-CN" altLang="en-US" sz="2800" b="1"/>
          </a:p>
        </p:txBody>
      </p:sp>
      <p:sp>
        <p:nvSpPr>
          <p:cNvPr id="13" name="矩形 12"/>
          <p:cNvSpPr/>
          <p:nvPr/>
        </p:nvSpPr>
        <p:spPr>
          <a:xfrm>
            <a:off x="6172200" y="5867400"/>
            <a:ext cx="19812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ARM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x86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81400" y="4857750"/>
            <a:ext cx="33528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随机逻辑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微程序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(</a:t>
            </a:r>
            <a:r>
              <a:rPr lang="zh-CN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微码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)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81400" y="3124200"/>
            <a:ext cx="53340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数据类型、指令功能、指令格式、寻址方式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81400" y="3505200"/>
            <a:ext cx="22860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ALU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Reg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、总线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81400" y="3962400"/>
            <a:ext cx="4038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程序、指令、微操作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81400" y="4419600"/>
            <a:ext cx="4038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时钟周期、工作周期、指令周期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19800" y="3505200"/>
            <a:ext cx="16002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宽度、周期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3000" y="5391150"/>
            <a:ext cx="30480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lvl="2" indent="0" eaLnBrk="1" hangingPunct="1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2" action="ppaction://hlinksldjump"/>
              </a:rPr>
              <a:t>特点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3" action="ppaction://hlinksldjump"/>
              </a:rPr>
              <a:t>操作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4" action="ppaction://hlinksldjump"/>
              </a:rPr>
              <a:t>局限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66" charset="0"/>
                <a:hlinkClick r:id="rId15" action="ppaction://hlinksldjump"/>
              </a:rPr>
              <a:t>设计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13" grpId="0"/>
      <p:bldP spid="14" grpId="0"/>
      <p:bldP spid="16" grpId="0"/>
      <p:bldP spid="17" grpId="0"/>
      <p:bldP spid="18" grpId="0"/>
      <p:bldP spid="19" grpId="0"/>
      <p:bldP spid="2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3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" y="733425"/>
            <a:ext cx="26828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4" descr="3t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02000"/>
            <a:ext cx="5029200" cy="355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数据通路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:ALU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＋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Reg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+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内部总线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47800" y="1447800"/>
            <a:ext cx="1371600" cy="5334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47800" y="990600"/>
            <a:ext cx="1447800" cy="3810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9" name="Picture 3" descr="3t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762000"/>
            <a:ext cx="4411663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圆角矩形 20"/>
          <p:cNvSpPr/>
          <p:nvPr/>
        </p:nvSpPr>
        <p:spPr>
          <a:xfrm>
            <a:off x="1066800" y="5715000"/>
            <a:ext cx="2819400" cy="6096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24400" y="1524000"/>
            <a:ext cx="1295400" cy="5334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62000" y="2057400"/>
            <a:ext cx="2819400" cy="4572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24400" y="990600"/>
            <a:ext cx="1447800" cy="4572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114800" y="2133600"/>
            <a:ext cx="2819400" cy="4572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62800" y="990600"/>
            <a:ext cx="1371600" cy="12192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600200" y="4572000"/>
            <a:ext cx="1828800" cy="9906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0" y="3352800"/>
            <a:ext cx="2743200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ALU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：运算</a:t>
            </a: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kern="1200" cap="none" spc="0" normalizeH="0" baseline="0" noProof="0" dirty="0" err="1">
                <a:solidFill>
                  <a:srgbClr val="00B050"/>
                </a:solidFill>
                <a:latin typeface="Comic Sans MS" panose="030F0702030302020204" pitchFamily="66" charset="0"/>
                <a:ea typeface="+mn-ea"/>
                <a:cs typeface="+mn-cs"/>
              </a:rPr>
              <a:t>Reg</a:t>
            </a:r>
            <a:r>
              <a:rPr kumimoji="0" lang="zh-CN" altLang="en-US" sz="2800" b="1" kern="1200" cap="none" spc="0" normalizeH="0" baseline="0" noProof="0" dirty="0">
                <a:solidFill>
                  <a:srgbClr val="00B050"/>
                </a:solidFill>
                <a:latin typeface="Comic Sans MS" panose="030F0702030302020204" pitchFamily="66" charset="0"/>
                <a:ea typeface="+mn-ea"/>
                <a:cs typeface="+mn-cs"/>
              </a:rPr>
              <a:t>组：暂存</a:t>
            </a:r>
            <a:endParaRPr kumimoji="0" lang="en-US" altLang="zh-CN" sz="2800" b="1" kern="1200" cap="none" spc="0" normalizeH="0" baseline="0" noProof="0" dirty="0">
              <a:solidFill>
                <a:srgbClr val="00B05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spcBef>
                <a:spcPts val="12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C00000"/>
                </a:solidFill>
                <a:latin typeface="Comic Sans MS" panose="030F0702030302020204" pitchFamily="66" charset="0"/>
                <a:ea typeface="+mn-ea"/>
                <a:cs typeface="+mn-cs"/>
              </a:rPr>
              <a:t>内总线：传输</a:t>
            </a:r>
            <a:endParaRPr kumimoji="0" lang="en-US" altLang="zh-CN" sz="2800" b="1" kern="1200" cap="none" spc="0" normalizeH="0" baseline="0" noProof="0" dirty="0">
              <a:solidFill>
                <a:srgbClr val="C0000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L="719455" marR="0" lvl="1" indent="-44640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简单的单总线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(ALU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719455" marR="0" lvl="1" indent="-4445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复杂的多级总线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片上总线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38200" y="4114800"/>
            <a:ext cx="3276600" cy="2286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429000" y="4724400"/>
            <a:ext cx="1143000" cy="3810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16" grpId="0" build="p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0" y="3276600"/>
            <a:ext cx="4857750" cy="321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4582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控制器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9461" name="Picture 5" descr="3t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5715000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圆角矩形 30"/>
          <p:cNvSpPr/>
          <p:nvPr/>
        </p:nvSpPr>
        <p:spPr>
          <a:xfrm>
            <a:off x="3200400" y="990600"/>
            <a:ext cx="3276600" cy="1752600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33400" y="3200400"/>
            <a:ext cx="5562600" cy="6096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7800" y="1524000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输入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524000" y="1066800"/>
            <a:ext cx="1752600" cy="6096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276600" y="2743200"/>
            <a:ext cx="1676400" cy="4572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90800" y="2743200"/>
            <a:ext cx="903288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输出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41" name="AutoShape 9"/>
          <p:cNvSpPr/>
          <p:nvPr/>
        </p:nvSpPr>
        <p:spPr>
          <a:xfrm>
            <a:off x="6337935" y="1675765"/>
            <a:ext cx="1403985" cy="135763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092" y="5399"/>
                  <a:pt x="7486" y="6207"/>
                  <a:pt x="6467" y="7576"/>
                </a:cubicBezTo>
                <a:lnTo>
                  <a:pt x="2134" y="4353"/>
                </a:lnTo>
                <a:cubicBezTo>
                  <a:pt x="4172" y="1614"/>
                  <a:pt x="7385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C00000">
              <a:alpha val="58038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5" grpId="0"/>
      <p:bldP spid="36" grpId="0" bldLvl="0" animBg="1"/>
      <p:bldP spid="37" grpId="0" bldLvl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12700"/>
            <a:ext cx="8610600" cy="685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简化的处理器模型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20482" name="Picture 2" descr="3t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38200"/>
            <a:ext cx="7315200" cy="583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/>
        </p:nvSpPr>
        <p:spPr>
          <a:xfrm>
            <a:off x="5715000" y="1066800"/>
            <a:ext cx="2286000" cy="5334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95400" y="4191000"/>
            <a:ext cx="2286000" cy="533400"/>
          </a:xfrm>
          <a:prstGeom prst="roundRect">
            <a:avLst/>
          </a:prstGeom>
          <a:solidFill>
            <a:srgbClr val="51EE1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638800" y="3886200"/>
            <a:ext cx="2667000" cy="18288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295400" y="4724400"/>
            <a:ext cx="2743200" cy="12954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29200" y="3886200"/>
            <a:ext cx="609600" cy="1524000"/>
          </a:xfrm>
          <a:prstGeom prst="roundRect">
            <a:avLst/>
          </a:prstGeom>
          <a:solidFill>
            <a:srgbClr val="1ED9E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14400" y="2971800"/>
            <a:ext cx="4724400" cy="9144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14400" y="5943600"/>
            <a:ext cx="3581400" cy="7620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0" y="1295400"/>
            <a:ext cx="20320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Arial" panose="020B0604020202020204" pitchFamily="34" charset="0"/>
              </a:rPr>
              <a:t>哈佛结构</a:t>
            </a:r>
            <a:endParaRPr lang="zh-CN" altLang="en-US" sz="3600" b="1" dirty="0">
              <a:latin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638800" y="1828800"/>
            <a:ext cx="1600200" cy="8382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239000" y="1828800"/>
            <a:ext cx="1219200" cy="8382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38800" y="2667000"/>
            <a:ext cx="2819400" cy="1219200"/>
          </a:xfrm>
          <a:prstGeom prst="round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</p:bldLst>
  </p:timing>
</p:sld>
</file>

<file path=ppt/tags/tag1.xml><?xml version="1.0" encoding="utf-8"?>
<p:tagLst xmlns:p="http://schemas.openxmlformats.org/presentationml/2006/main">
  <p:tag name="COMMONDATA" val="eyJoZGlkIjoiN2U5NzVhYjcyN2U2MTU0N2I3NjcxMWJjN2ZhODY0Mj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8547</Words>
  <Application>WPS 演示</Application>
  <PresentationFormat>全屏显示(4:3)</PresentationFormat>
  <Paragraphs>809</Paragraphs>
  <Slides>67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67</vt:i4>
      </vt:variant>
    </vt:vector>
  </HeadingPairs>
  <TitlesOfParts>
    <vt:vector size="99" baseType="lpstr">
      <vt:lpstr>Arial</vt:lpstr>
      <vt:lpstr>宋体</vt:lpstr>
      <vt:lpstr>Wingdings</vt:lpstr>
      <vt:lpstr>Comic Sans MS</vt:lpstr>
      <vt:lpstr>隶书</vt:lpstr>
      <vt:lpstr>仿宋</vt:lpstr>
      <vt:lpstr>Corbel</vt:lpstr>
      <vt:lpstr>华文楷体</vt:lpstr>
      <vt:lpstr>华文中宋</vt:lpstr>
      <vt:lpstr>华文新魏</vt:lpstr>
      <vt:lpstr>华文行楷</vt:lpstr>
      <vt:lpstr>华文细黑</vt:lpstr>
      <vt:lpstr>仿宋_GB2312</vt:lpstr>
      <vt:lpstr>华文宋体</vt:lpstr>
      <vt:lpstr>微软雅黑</vt:lpstr>
      <vt:lpstr>Arial Unicode MS</vt:lpstr>
      <vt:lpstr>Calibri</vt:lpstr>
      <vt:lpstr>楷体_GB2312</vt:lpstr>
      <vt:lpstr>新宋体</vt:lpstr>
      <vt:lpstr>Times New Roman</vt:lpstr>
      <vt:lpstr>华文隶书</vt:lpstr>
      <vt:lpstr>黑体</vt:lpstr>
      <vt:lpstr>Wingdings</vt:lpstr>
      <vt:lpstr>Corbel</vt:lpstr>
      <vt:lpstr>Symbol</vt:lpstr>
      <vt:lpstr>默认设计模板</vt:lpstr>
      <vt:lpstr>Word.Document.8</vt:lpstr>
      <vt:lpstr>Visio.Drawing.6</vt:lpstr>
      <vt:lpstr>Equation.DSMT4</vt:lpstr>
      <vt:lpstr>Equation.DSMT4</vt:lpstr>
      <vt:lpstr>Equation.DSMT4</vt:lpstr>
      <vt:lpstr>Equation.DSMT4</vt:lpstr>
      <vt:lpstr>第三章 微处理器体系结构及关键技术</vt:lpstr>
      <vt:lpstr>几个概念</vt:lpstr>
      <vt:lpstr>微处理器的主要功能</vt:lpstr>
      <vt:lpstr>  CPU最基本的功能</vt:lpstr>
      <vt:lpstr>程序、指令、微操作</vt:lpstr>
      <vt:lpstr>微处理器的基本结构</vt:lpstr>
      <vt:lpstr>数据通路:ALU＋Reg+内部总线</vt:lpstr>
      <vt:lpstr>控制器</vt:lpstr>
      <vt:lpstr>简化的处理器模型</vt:lpstr>
      <vt:lpstr>CPU与内存储器的接口</vt:lpstr>
      <vt:lpstr>微处理器的 总体结构</vt:lpstr>
      <vt:lpstr>指令系统设计</vt:lpstr>
      <vt:lpstr>PowerPoint 演示文稿</vt:lpstr>
      <vt:lpstr>机器指令符号表示法</vt:lpstr>
      <vt:lpstr>数据类型</vt:lpstr>
      <vt:lpstr>指令类型</vt:lpstr>
      <vt:lpstr>机器指令要素</vt:lpstr>
      <vt:lpstr>PowerPoint 演示文稿</vt:lpstr>
      <vt:lpstr>操作码字段</vt:lpstr>
      <vt:lpstr>操作数字段</vt:lpstr>
      <vt:lpstr>寻址方式</vt:lpstr>
      <vt:lpstr>立即数寻址 immediate addressing mode</vt:lpstr>
      <vt:lpstr>寄存器直接寻址方式 register direct addressing mode</vt:lpstr>
      <vt:lpstr>存储器直接寻址 memory direct addressing mode</vt:lpstr>
      <vt:lpstr>存储器间接寻址 memory indirect addressing mode</vt:lpstr>
      <vt:lpstr>寄存器间接寻址方式 register indirect addressing mode</vt:lpstr>
      <vt:lpstr>存储器间接寻址方式  memory indirect addressing mode </vt:lpstr>
      <vt:lpstr>位移量寻址方式 displacement addressing mode</vt:lpstr>
      <vt:lpstr>指数寻址方式 indexed addressing mode</vt:lpstr>
      <vt:lpstr>比例尺寻址方式 scaled addressing mode</vt:lpstr>
      <vt:lpstr>PC相对寻址方式 Program Counter-related addressing mode</vt:lpstr>
      <vt:lpstr>基本的数据通路结构</vt:lpstr>
      <vt:lpstr>数据通路中数据流的定义</vt:lpstr>
      <vt:lpstr>数据通路的实现</vt:lpstr>
      <vt:lpstr>时序控制部件</vt:lpstr>
      <vt:lpstr>控制器的设计</vt:lpstr>
      <vt:lpstr>随机逻辑CPU的体系结构</vt:lpstr>
      <vt:lpstr>随机逻辑CPU的特点</vt:lpstr>
      <vt:lpstr>随机逻辑CPU的设计要点 </vt:lpstr>
      <vt:lpstr>随机逻辑CPU的设计步骤 </vt:lpstr>
      <vt:lpstr>随机逻辑CPU的操作1-取指令</vt:lpstr>
      <vt:lpstr>随机逻辑CPU的操作2-指令译码与执行</vt:lpstr>
      <vt:lpstr>Balancing Operators</vt:lpstr>
      <vt:lpstr>随机逻辑CPU的指令集设计</vt:lpstr>
      <vt:lpstr>指令的简化示例</vt:lpstr>
      <vt:lpstr>  微码CPU的体系结构</vt:lpstr>
      <vt:lpstr>微码CPU的特点</vt:lpstr>
      <vt:lpstr>微码结构与随机逻辑结构的比较</vt:lpstr>
      <vt:lpstr>微码CPU的设计步骤 </vt:lpstr>
      <vt:lpstr>微码CPU的操作1-指令译码与执行</vt:lpstr>
      <vt:lpstr>微码CPU的操作2-读写数据</vt:lpstr>
      <vt:lpstr>流水线技术的特点 </vt:lpstr>
      <vt:lpstr>流水线操作过程</vt:lpstr>
      <vt:lpstr>流水线的局限性</vt:lpstr>
      <vt:lpstr>指令流水线设计</vt:lpstr>
      <vt:lpstr>吞吐率(Throughput Rate)</vt:lpstr>
      <vt:lpstr>加速比(Speedup Ratio)</vt:lpstr>
      <vt:lpstr>效率(Efficiency)</vt:lpstr>
      <vt:lpstr>ARM体系结构</vt:lpstr>
      <vt:lpstr>8086体系结构</vt:lpstr>
      <vt:lpstr>ARM指令系统特点</vt:lpstr>
      <vt:lpstr>x86指令系统特点</vt:lpstr>
      <vt:lpstr>片上多核处理器(Chip of Multi-core Processor)</vt:lpstr>
      <vt:lpstr>流处理器(Stream Processor)</vt:lpstr>
      <vt:lpstr>存储处理器 (Processor In Memory)</vt:lpstr>
      <vt:lpstr>可重构计算处理器(Reconfigurable Processor)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</dc:creator>
  <cp:lastModifiedBy>firefire</cp:lastModifiedBy>
  <cp:revision>558</cp:revision>
  <dcterms:created xsi:type="dcterms:W3CDTF">2021-08-13T02:32:00Z</dcterms:created>
  <dcterms:modified xsi:type="dcterms:W3CDTF">2025-01-08T02:11:02Z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2052-12.1.0.19770</vt:lpwstr>
  </property>
  <property fmtid="{D5CDD505-2E9C-101B-9397-08002B2CF9AE}" pid="4" name="ICV">
    <vt:lpwstr>BC3F487ABCEA4D819753E1DA2A867E59_12</vt:lpwstr>
  </property>
</Properties>
</file>